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1" showSpecialPlsOnTitleSld="0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60" r:id="rId5"/>
    <p:sldId id="261" r:id="rId6"/>
    <p:sldId id="262" r:id="rId7"/>
  </p:sldIdLst>
  <p:sldSz cx="12192000" cy="6858000"/>
  <p:notesSz cx="6858000" cy="9144000"/>
  <p:custShowLst>
    <p:custShow name="프로그램 실행1" id="0">
      <p:sldLst>
        <p:sld r:id="rId2"/>
        <p:sld r:id="rId4"/>
      </p:sldLst>
    </p:custShow>
    <p:custShow name="프로그램 실행2" id="1">
      <p:sldLst>
        <p:sld r:id="rId2"/>
        <p:sld r:id="rId3"/>
        <p:sld r:id="rId6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58" d="100"/>
          <a:sy n="58" d="100"/>
        </p:scale>
        <p:origin x="72" y="4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1541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6C2D5-FD70-473D-986B-07E8D246710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A5F26-A0D5-4BEB-AB1A-F8CAE116E9EA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빗면 5"/>
          <p:cNvSpPr/>
          <p:nvPr/>
        </p:nvSpPr>
        <p:spPr>
          <a:xfrm>
            <a:off x="1628207" y="360947"/>
            <a:ext cx="3600000" cy="720000"/>
          </a:xfrm>
          <a:prstGeom prst="beve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스테그플레이션</a:t>
            </a:r>
            <a:endParaRPr lang="ko-KR" alt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249896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2AD32-7E2D-44C8-9F46-CF020568E5C3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D5AA3-26A0-4DD5-9839-941F70A151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3176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600" dirty="0">
                <a:latin typeface="굴림체" panose="020B0609000101010101" pitchFamily="49" charset="-127"/>
                <a:ea typeface="굴림체" panose="020B0609000101010101" pitchFamily="49" charset="-127"/>
              </a:rPr>
              <a:t>스태그플레이션에 대한 자료입니다</a:t>
            </a:r>
            <a:r>
              <a:rPr lang="en-US" altLang="ko-KR" sz="16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.</a:t>
            </a:r>
            <a:endParaRPr lang="ko-KR" altLang="en-US" sz="16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5AA3-26A0-4DD5-9839-941F70A1510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7843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5AA3-26A0-4DD5-9839-941F70A1510B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2016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5AA3-26A0-4DD5-9839-941F70A1510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2090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5AA3-26A0-4DD5-9839-941F70A1510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1310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 bwMode="gray">
          <a:xfrm>
            <a:off x="11393715" y="5873327"/>
            <a:ext cx="798285" cy="987315"/>
          </a:xfrm>
          <a:custGeom>
            <a:avLst/>
            <a:gdLst>
              <a:gd name="connsiteX0" fmla="*/ 587828 w 598714"/>
              <a:gd name="connsiteY0" fmla="*/ 0 h 979714"/>
              <a:gd name="connsiteX1" fmla="*/ 598714 w 598714"/>
              <a:gd name="connsiteY1" fmla="*/ 979714 h 979714"/>
              <a:gd name="connsiteX2" fmla="*/ 174171 w 598714"/>
              <a:gd name="connsiteY2" fmla="*/ 968828 h 979714"/>
              <a:gd name="connsiteX3" fmla="*/ 0 w 598714"/>
              <a:gd name="connsiteY3" fmla="*/ 185057 h 979714"/>
              <a:gd name="connsiteX4" fmla="*/ 587828 w 598714"/>
              <a:gd name="connsiteY4" fmla="*/ 0 h 979714"/>
              <a:gd name="connsiteX0" fmla="*/ 595944 w 598714"/>
              <a:gd name="connsiteY0" fmla="*/ 0 h 984674"/>
              <a:gd name="connsiteX1" fmla="*/ 598714 w 598714"/>
              <a:gd name="connsiteY1" fmla="*/ 984674 h 984674"/>
              <a:gd name="connsiteX2" fmla="*/ 174171 w 598714"/>
              <a:gd name="connsiteY2" fmla="*/ 973788 h 984674"/>
              <a:gd name="connsiteX3" fmla="*/ 0 w 598714"/>
              <a:gd name="connsiteY3" fmla="*/ 190017 h 984674"/>
              <a:gd name="connsiteX4" fmla="*/ 595944 w 598714"/>
              <a:gd name="connsiteY4" fmla="*/ 0 h 984674"/>
              <a:gd name="connsiteX0" fmla="*/ 595944 w 598714"/>
              <a:gd name="connsiteY0" fmla="*/ 0 h 987315"/>
              <a:gd name="connsiteX1" fmla="*/ 598714 w 598714"/>
              <a:gd name="connsiteY1" fmla="*/ 984674 h 987315"/>
              <a:gd name="connsiteX2" fmla="*/ 179582 w 598714"/>
              <a:gd name="connsiteY2" fmla="*/ 987315 h 987315"/>
              <a:gd name="connsiteX3" fmla="*/ 0 w 598714"/>
              <a:gd name="connsiteY3" fmla="*/ 190017 h 987315"/>
              <a:gd name="connsiteX4" fmla="*/ 595944 w 598714"/>
              <a:gd name="connsiteY4" fmla="*/ 0 h 9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714" h="987315">
                <a:moveTo>
                  <a:pt x="595944" y="0"/>
                </a:moveTo>
                <a:cubicBezTo>
                  <a:pt x="596867" y="328225"/>
                  <a:pt x="597791" y="656449"/>
                  <a:pt x="598714" y="984674"/>
                </a:cubicBezTo>
                <a:lnTo>
                  <a:pt x="179582" y="987315"/>
                </a:lnTo>
                <a:lnTo>
                  <a:pt x="0" y="190017"/>
                </a:lnTo>
                <a:lnTo>
                  <a:pt x="5959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 bwMode="gray">
          <a:xfrm>
            <a:off x="10406744" y="2677887"/>
            <a:ext cx="1790009" cy="3298371"/>
          </a:xfrm>
          <a:custGeom>
            <a:avLst/>
            <a:gdLst>
              <a:gd name="connsiteX0" fmla="*/ 0 w 1338943"/>
              <a:gd name="connsiteY0" fmla="*/ 206828 h 3298371"/>
              <a:gd name="connsiteX1" fmla="*/ 1338943 w 1338943"/>
              <a:gd name="connsiteY1" fmla="*/ 0 h 3298371"/>
              <a:gd name="connsiteX2" fmla="*/ 1328057 w 1338943"/>
              <a:gd name="connsiteY2" fmla="*/ 3102428 h 3298371"/>
              <a:gd name="connsiteX3" fmla="*/ 718457 w 1338943"/>
              <a:gd name="connsiteY3" fmla="*/ 3298371 h 3298371"/>
              <a:gd name="connsiteX4" fmla="*/ 0 w 1338943"/>
              <a:gd name="connsiteY4" fmla="*/ 206828 h 3298371"/>
              <a:gd name="connsiteX0" fmla="*/ 0 w 1342507"/>
              <a:gd name="connsiteY0" fmla="*/ 206828 h 3298371"/>
              <a:gd name="connsiteX1" fmla="*/ 1338943 w 1342507"/>
              <a:gd name="connsiteY1" fmla="*/ 0 h 3298371"/>
              <a:gd name="connsiteX2" fmla="*/ 1338878 w 1342507"/>
              <a:gd name="connsiteY2" fmla="*/ 3097919 h 3298371"/>
              <a:gd name="connsiteX3" fmla="*/ 718457 w 1342507"/>
              <a:gd name="connsiteY3" fmla="*/ 3298371 h 3298371"/>
              <a:gd name="connsiteX4" fmla="*/ 0 w 1342507"/>
              <a:gd name="connsiteY4" fmla="*/ 206828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2507" h="3298371">
                <a:moveTo>
                  <a:pt x="0" y="206828"/>
                </a:moveTo>
                <a:lnTo>
                  <a:pt x="1338943" y="0"/>
                </a:lnTo>
                <a:cubicBezTo>
                  <a:pt x="1335314" y="1034143"/>
                  <a:pt x="1342507" y="2063776"/>
                  <a:pt x="1338878" y="3097919"/>
                </a:cubicBezTo>
                <a:lnTo>
                  <a:pt x="718457" y="3298371"/>
                </a:lnTo>
                <a:lnTo>
                  <a:pt x="0" y="2068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Freeform 14"/>
          <p:cNvSpPr/>
          <p:nvPr/>
        </p:nvSpPr>
        <p:spPr bwMode="gray">
          <a:xfrm>
            <a:off x="-14515" y="2917372"/>
            <a:ext cx="11509829" cy="3940629"/>
          </a:xfrm>
          <a:custGeom>
            <a:avLst/>
            <a:gdLst>
              <a:gd name="connsiteX0" fmla="*/ 0 w 8632372"/>
              <a:gd name="connsiteY0" fmla="*/ 3940629 h 3940629"/>
              <a:gd name="connsiteX1" fmla="*/ 2732315 w 8632372"/>
              <a:gd name="connsiteY1" fmla="*/ 783772 h 3940629"/>
              <a:gd name="connsiteX2" fmla="*/ 7696200 w 8632372"/>
              <a:gd name="connsiteY2" fmla="*/ 0 h 3940629"/>
              <a:gd name="connsiteX3" fmla="*/ 8632372 w 8632372"/>
              <a:gd name="connsiteY3" fmla="*/ 3940629 h 3940629"/>
              <a:gd name="connsiteX4" fmla="*/ 0 w 8632372"/>
              <a:gd name="connsiteY4" fmla="*/ 3940629 h 394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2372" h="3940629">
                <a:moveTo>
                  <a:pt x="0" y="3940629"/>
                </a:moveTo>
                <a:lnTo>
                  <a:pt x="2732315" y="783772"/>
                </a:lnTo>
                <a:lnTo>
                  <a:pt x="7696200" y="0"/>
                </a:lnTo>
                <a:lnTo>
                  <a:pt x="8632372" y="3940629"/>
                </a:lnTo>
                <a:lnTo>
                  <a:pt x="0" y="3940629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865632" y="6419088"/>
            <a:ext cx="10460736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11558016" y="6419088"/>
            <a:ext cx="633984" cy="365760"/>
          </a:xfrm>
        </p:spPr>
        <p:txBody>
          <a:bodyPr/>
          <a:lstStyle/>
          <a:p>
            <a:fld id="{E101F099-EFB8-4BDB-AC55-9740A1B61B4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reeform 8"/>
          <p:cNvSpPr/>
          <p:nvPr/>
        </p:nvSpPr>
        <p:spPr bwMode="gray">
          <a:xfrm>
            <a:off x="2363433" y="1"/>
            <a:ext cx="1747915" cy="1115627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936" h="1115627">
                <a:moveTo>
                  <a:pt x="0" y="0"/>
                </a:moveTo>
                <a:lnTo>
                  <a:pt x="435006" y="1115627"/>
                </a:lnTo>
                <a:lnTo>
                  <a:pt x="1310936" y="645111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gray">
          <a:xfrm>
            <a:off x="-7890" y="1"/>
            <a:ext cx="2693033" cy="1452979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 bwMode="gray">
          <a:xfrm>
            <a:off x="-4175" y="895611"/>
            <a:ext cx="2875420" cy="1399784"/>
          </a:xfrm>
          <a:custGeom>
            <a:avLst/>
            <a:gdLst>
              <a:gd name="connsiteX0" fmla="*/ 2048006 w 2148214"/>
              <a:gd name="connsiteY0" fmla="*/ 0 h 1399784"/>
              <a:gd name="connsiteX1" fmla="*/ 2148214 w 2148214"/>
              <a:gd name="connsiteY1" fmla="*/ 253652 h 1399784"/>
              <a:gd name="connsiteX2" fmla="*/ 0 w 2148214"/>
              <a:gd name="connsiteY2" fmla="*/ 1399784 h 1399784"/>
              <a:gd name="connsiteX3" fmla="*/ 0 w 2148214"/>
              <a:gd name="connsiteY3" fmla="*/ 676405 h 1399784"/>
              <a:gd name="connsiteX4" fmla="*/ 2048006 w 2148214"/>
              <a:gd name="connsiteY4" fmla="*/ 0 h 1399784"/>
              <a:gd name="connsiteX0" fmla="*/ 2048006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48006 w 2156565"/>
              <a:gd name="connsiteY4" fmla="*/ 0 h 1399784"/>
              <a:gd name="connsiteX0" fmla="*/ 2060532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60532 w 2156565"/>
              <a:gd name="connsiteY4" fmla="*/ 0 h 13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565" h="1399784">
                <a:moveTo>
                  <a:pt x="2060532" y="0"/>
                </a:moveTo>
                <a:lnTo>
                  <a:pt x="2156565" y="247389"/>
                </a:lnTo>
                <a:lnTo>
                  <a:pt x="0" y="1399784"/>
                </a:lnTo>
                <a:lnTo>
                  <a:pt x="0" y="676405"/>
                </a:lnTo>
                <a:lnTo>
                  <a:pt x="2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xfrm>
            <a:off x="48768" y="36576"/>
            <a:ext cx="2474976" cy="365760"/>
          </a:xfrm>
        </p:spPr>
        <p:txBody>
          <a:bodyPr/>
          <a:lstStyle/>
          <a:p>
            <a:fld id="{E45739DA-FF54-4119-9DF6-A475A0AC7BDA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18" name="Oval 17"/>
          <p:cNvSpPr/>
          <p:nvPr/>
        </p:nvSpPr>
        <p:spPr bwMode="gray">
          <a:xfrm>
            <a:off x="10119360" y="283464"/>
            <a:ext cx="377952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9" name="Oval 18"/>
          <p:cNvSpPr/>
          <p:nvPr/>
        </p:nvSpPr>
        <p:spPr bwMode="gray">
          <a:xfrm>
            <a:off x="10728960" y="283464"/>
            <a:ext cx="377952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Oval 19"/>
          <p:cNvSpPr/>
          <p:nvPr/>
        </p:nvSpPr>
        <p:spPr bwMode="gray">
          <a:xfrm>
            <a:off x="11338560" y="283464"/>
            <a:ext cx="377952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902208" y="1755648"/>
            <a:ext cx="10363200" cy="106984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902208" y="2834640"/>
            <a:ext cx="8583168" cy="5943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947733"/>
      </p:ext>
    </p:extLst>
  </p:cSld>
  <p:clrMapOvr>
    <a:masterClrMapping/>
  </p:clrMapOvr>
  <p:transition spd="slow" advClick="0" advTm="55000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9488" y="128016"/>
            <a:ext cx="8193024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7048"/>
            <a:ext cx="10972800" cy="4599432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46009-5658-475B-A3F8-9692CE8FD7AE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F099-EFB8-4BDB-AC55-9740A1B61B4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402336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11936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621536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180320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789920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11399520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914740226"/>
      </p:ext>
    </p:extLst>
  </p:cSld>
  <p:clrMapOvr>
    <a:masterClrMapping/>
  </p:clrMapOvr>
  <p:transition spd="slow" advClick="0" advTm="55000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 bwMode="gray">
          <a:xfrm flipH="1" flipV="1">
            <a:off x="9025831" y="6204296"/>
            <a:ext cx="1137093" cy="653704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  <a:gd name="connsiteX0" fmla="*/ 0 w 1310936"/>
              <a:gd name="connsiteY0" fmla="*/ 0 h 1063415"/>
              <a:gd name="connsiteX1" fmla="*/ 414592 w 1310936"/>
              <a:gd name="connsiteY1" fmla="*/ 1063415 h 1063415"/>
              <a:gd name="connsiteX2" fmla="*/ 1310936 w 1310936"/>
              <a:gd name="connsiteY2" fmla="*/ 645111 h 1063415"/>
              <a:gd name="connsiteX3" fmla="*/ 1222159 w 1310936"/>
              <a:gd name="connsiteY3" fmla="*/ 0 h 1063415"/>
              <a:gd name="connsiteX4" fmla="*/ 0 w 1310936"/>
              <a:gd name="connsiteY4" fmla="*/ 0 h 1063415"/>
              <a:gd name="connsiteX0" fmla="*/ 0 w 1328969"/>
              <a:gd name="connsiteY0" fmla="*/ 0 h 1063415"/>
              <a:gd name="connsiteX1" fmla="*/ 414592 w 1328969"/>
              <a:gd name="connsiteY1" fmla="*/ 1063415 h 1063415"/>
              <a:gd name="connsiteX2" fmla="*/ 1328969 w 1328969"/>
              <a:gd name="connsiteY2" fmla="*/ 764808 h 1063415"/>
              <a:gd name="connsiteX3" fmla="*/ 1222159 w 1328969"/>
              <a:gd name="connsiteY3" fmla="*/ 0 h 1063415"/>
              <a:gd name="connsiteX4" fmla="*/ 0 w 1328969"/>
              <a:gd name="connsiteY4" fmla="*/ 0 h 106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8969" h="1063415">
                <a:moveTo>
                  <a:pt x="0" y="0"/>
                </a:moveTo>
                <a:lnTo>
                  <a:pt x="414592" y="1063415"/>
                </a:lnTo>
                <a:lnTo>
                  <a:pt x="1328969" y="764808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 bwMode="gray">
          <a:xfrm flipH="1" flipV="1">
            <a:off x="9882508" y="5623560"/>
            <a:ext cx="2316480" cy="1234440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7" name="Group 6"/>
          <p:cNvGrpSpPr/>
          <p:nvPr/>
        </p:nvGrpSpPr>
        <p:grpSpPr bwMode="gray">
          <a:xfrm>
            <a:off x="-7891" y="0"/>
            <a:ext cx="3206496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9339072" y="274639"/>
            <a:ext cx="2243328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>
          <a:xfrm>
            <a:off x="609600" y="274639"/>
            <a:ext cx="85344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609600" y="6583680"/>
            <a:ext cx="2844800" cy="228600"/>
          </a:xfrm>
        </p:spPr>
        <p:txBody>
          <a:bodyPr/>
          <a:lstStyle/>
          <a:p>
            <a:fld id="{783A0D95-F8F5-450D-B71C-A942B326084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3560064" y="6583680"/>
            <a:ext cx="54864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>
          <a:xfrm>
            <a:off x="9351264" y="6583680"/>
            <a:ext cx="609600" cy="228600"/>
          </a:xfrm>
        </p:spPr>
        <p:txBody>
          <a:bodyPr/>
          <a:lstStyle/>
          <a:p>
            <a:fld id="{E101F099-EFB8-4BDB-AC55-9740A1B61B4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8561524"/>
      </p:ext>
    </p:extLst>
  </p:cSld>
  <p:clrMapOvr>
    <a:masterClrMapping/>
  </p:clrMapOvr>
  <p:transition spd="slow" advClick="0" advTm="55000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109728"/>
            <a:ext cx="79248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7048"/>
            <a:ext cx="10972800" cy="459943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AADB5-6538-4AC0-9018-869694251EED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F099-EFB8-4BDB-AC55-9740A1B61B4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402336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11936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621536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180320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789920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11399520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798853680"/>
      </p:ext>
    </p:extLst>
  </p:cSld>
  <p:clrMapOvr>
    <a:masterClrMapping/>
  </p:clrMapOvr>
  <p:transition spd="slow" advClick="0" advTm="55000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68" y="3438145"/>
            <a:ext cx="10314432" cy="13529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2706624" y="1929384"/>
            <a:ext cx="8558784" cy="149961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A3CDF-C3C5-49B6-9FD3-AC1907F86C3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F099-EFB8-4BDB-AC55-9740A1B61B4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1011936" y="3099816"/>
            <a:ext cx="377952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621536" y="3099816"/>
            <a:ext cx="377952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2231136" y="3099816"/>
            <a:ext cx="377952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151537306"/>
      </p:ext>
    </p:extLst>
  </p:cSld>
  <p:clrMapOvr>
    <a:masterClrMapping/>
  </p:clrMapOvr>
  <p:transition spd="slow" advClick="0" advTm="55000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9488" y="73152"/>
            <a:ext cx="8193024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BE6E0-71AC-4AE4-9F02-D5D58665399D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F099-EFB8-4BDB-AC55-9740A1B61B4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402336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11936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621536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180320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10789920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Oval 12"/>
          <p:cNvSpPr/>
          <p:nvPr/>
        </p:nvSpPr>
        <p:spPr bwMode="gray">
          <a:xfrm>
            <a:off x="11399520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791113606"/>
      </p:ext>
    </p:extLst>
  </p:cSld>
  <p:clrMapOvr>
    <a:masterClrMapping/>
  </p:clrMapOvr>
  <p:transition spd="slow" advClick="0" advTm="55000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597408" y="1426464"/>
            <a:ext cx="5388864" cy="786384"/>
          </a:xfrm>
        </p:spPr>
        <p:txBody>
          <a:bodyPr anchor="b"/>
          <a:lstStyle>
            <a:lvl1pPr marL="0" indent="0">
              <a:buFont typeface="Arial" pitchFamily="34" charset="0"/>
              <a:buNone/>
              <a:defRPr sz="2400" b="1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7408" y="2240280"/>
            <a:ext cx="5401056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6132576" y="1426464"/>
            <a:ext cx="5388864" cy="786384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32576" y="2240280"/>
            <a:ext cx="5401056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5EB04-D99C-4D91-8A8C-9899B33F601C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F099-EFB8-4BDB-AC55-9740A1B61B4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402336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11936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Oval 13"/>
          <p:cNvSpPr/>
          <p:nvPr/>
        </p:nvSpPr>
        <p:spPr bwMode="gray">
          <a:xfrm>
            <a:off x="10789920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Oval 14"/>
          <p:cNvSpPr/>
          <p:nvPr/>
        </p:nvSpPr>
        <p:spPr bwMode="gray">
          <a:xfrm>
            <a:off x="11399520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464" y="73152"/>
            <a:ext cx="93390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027907"/>
      </p:ext>
    </p:extLst>
  </p:cSld>
  <p:clrMapOvr>
    <a:masterClrMapping/>
  </p:clrMapOvr>
  <p:transition spd="slow" advClick="0" advTm="55000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464" y="109728"/>
            <a:ext cx="9339072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228B1-C725-4324-B480-57EA01DBB2C6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F099-EFB8-4BDB-AC55-9740A1B61B4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Oval 5"/>
          <p:cNvSpPr/>
          <p:nvPr/>
        </p:nvSpPr>
        <p:spPr bwMode="gray">
          <a:xfrm>
            <a:off x="402336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Oval 6"/>
          <p:cNvSpPr/>
          <p:nvPr/>
        </p:nvSpPr>
        <p:spPr bwMode="gray">
          <a:xfrm>
            <a:off x="1011936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789920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1399520" y="530352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823296782"/>
      </p:ext>
    </p:extLst>
  </p:cSld>
  <p:clrMapOvr>
    <a:masterClrMapping/>
  </p:clrMapOvr>
  <p:transition spd="slow" advClick="0" advTm="55000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3336D-E89F-4DD4-AB97-4A8BD2BE571A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F099-EFB8-4BDB-AC55-9740A1B61B4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5849907"/>
      </p:ext>
    </p:extLst>
  </p:cSld>
  <p:clrMapOvr>
    <a:masterClrMapping/>
  </p:clrMapOvr>
  <p:transition spd="slow" advClick="0" advTm="55000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gray">
          <a:xfrm>
            <a:off x="-7891" y="0"/>
            <a:ext cx="3206496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4767071" y="411480"/>
            <a:ext cx="6864096" cy="116205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664208"/>
            <a:ext cx="6815667" cy="47000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3440" y="1664208"/>
            <a:ext cx="3767328" cy="4690872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56343" y="6583680"/>
            <a:ext cx="2844800" cy="228600"/>
          </a:xfrm>
        </p:spPr>
        <p:txBody>
          <a:bodyPr/>
          <a:lstStyle/>
          <a:p>
            <a:fld id="{92DB7E75-71FC-4FAC-8A0C-D5FD979D8C41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759200" y="6583680"/>
            <a:ext cx="67056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F099-EFB8-4BDB-AC55-9740A1B61B4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Oval 10"/>
          <p:cNvSpPr/>
          <p:nvPr/>
        </p:nvSpPr>
        <p:spPr bwMode="gray">
          <a:xfrm>
            <a:off x="3011424" y="1161288"/>
            <a:ext cx="377952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621024" y="1161288"/>
            <a:ext cx="377952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Oval 12"/>
          <p:cNvSpPr/>
          <p:nvPr/>
        </p:nvSpPr>
        <p:spPr bwMode="gray">
          <a:xfrm>
            <a:off x="4230624" y="1161288"/>
            <a:ext cx="377952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854932258"/>
      </p:ext>
    </p:extLst>
  </p:cSld>
  <p:clrMapOvr>
    <a:masterClrMapping/>
  </p:clrMapOvr>
  <p:transition spd="slow" advClick="0" advTm="55000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146048" y="502920"/>
            <a:ext cx="10204704" cy="566928"/>
          </a:xfrm>
        </p:spPr>
        <p:txBody>
          <a:bodyPr anchor="ctr">
            <a:normAutofit/>
          </a:bodyPr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6048" y="1170432"/>
            <a:ext cx="10192512" cy="4114800"/>
          </a:xfrm>
          <a:solidFill>
            <a:schemeClr val="accent6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black">
          <a:xfrm>
            <a:off x="1146048" y="5385816"/>
            <a:ext cx="10204704" cy="7863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9F7CB-F34C-41B0-A2A6-85F079FADDBC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F099-EFB8-4BDB-AC55-9740A1B61B4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621792" y="658368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621792" y="5440680"/>
            <a:ext cx="377952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526811814"/>
      </p:ext>
    </p:extLst>
  </p:cSld>
  <p:clrMapOvr>
    <a:masterClrMapping/>
  </p:clrMapOvr>
  <p:transition spd="slow" advClick="0" advTm="55000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-1" y="6229431"/>
            <a:ext cx="1822764" cy="20984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7073" h="209846">
                <a:moveTo>
                  <a:pt x="0" y="0"/>
                </a:moveTo>
                <a:lnTo>
                  <a:pt x="1230086" y="21771"/>
                </a:lnTo>
                <a:lnTo>
                  <a:pt x="1367073" y="143886"/>
                </a:lnTo>
                <a:lnTo>
                  <a:pt x="521760" y="146472"/>
                </a:lnTo>
                <a:lnTo>
                  <a:pt x="507856" y="209846"/>
                </a:lnTo>
                <a:lnTo>
                  <a:pt x="1833" y="20833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Freeform 16"/>
          <p:cNvSpPr/>
          <p:nvPr/>
        </p:nvSpPr>
        <p:spPr bwMode="gray">
          <a:xfrm>
            <a:off x="749" y="6469524"/>
            <a:ext cx="1451972" cy="388477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8979" h="388477">
                <a:moveTo>
                  <a:pt x="310" y="697"/>
                </a:moveTo>
                <a:lnTo>
                  <a:pt x="498339" y="0"/>
                </a:lnTo>
                <a:lnTo>
                  <a:pt x="464654" y="104880"/>
                </a:lnTo>
                <a:lnTo>
                  <a:pt x="1028546" y="104448"/>
                </a:lnTo>
                <a:lnTo>
                  <a:pt x="1088979" y="388477"/>
                </a:lnTo>
                <a:lnTo>
                  <a:pt x="1035" y="386331"/>
                </a:lnTo>
                <a:cubicBezTo>
                  <a:pt x="0" y="256993"/>
                  <a:pt x="1345" y="130035"/>
                  <a:pt x="310" y="6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Freeform 17"/>
          <p:cNvSpPr/>
          <p:nvPr/>
        </p:nvSpPr>
        <p:spPr bwMode="gray">
          <a:xfrm>
            <a:off x="668880" y="6389202"/>
            <a:ext cx="6048469" cy="160684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6352" h="369387">
                <a:moveTo>
                  <a:pt x="48436" y="0"/>
                </a:moveTo>
                <a:lnTo>
                  <a:pt x="4536352" y="26326"/>
                </a:lnTo>
                <a:lnTo>
                  <a:pt x="4472120" y="299405"/>
                </a:lnTo>
                <a:lnTo>
                  <a:pt x="0" y="369388"/>
                </a:lnTo>
                <a:lnTo>
                  <a:pt x="4843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9" name="Freeform 18"/>
          <p:cNvSpPr/>
          <p:nvPr/>
        </p:nvSpPr>
        <p:spPr bwMode="gray">
          <a:xfrm>
            <a:off x="1411361" y="6550388"/>
            <a:ext cx="9519352" cy="318498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48436 w 4536352"/>
              <a:gd name="connsiteY0" fmla="*/ 0 h 369388"/>
              <a:gd name="connsiteX1" fmla="*/ 4536352 w 4536352"/>
              <a:gd name="connsiteY1" fmla="*/ 26326 h 369388"/>
              <a:gd name="connsiteX2" fmla="*/ 4507345 w 4536352"/>
              <a:gd name="connsiteY2" fmla="*/ 341536 h 369388"/>
              <a:gd name="connsiteX3" fmla="*/ 0 w 4536352"/>
              <a:gd name="connsiteY3" fmla="*/ 369388 h 369388"/>
              <a:gd name="connsiteX4" fmla="*/ 48436 w 4536352"/>
              <a:gd name="connsiteY4" fmla="*/ 0 h 369388"/>
              <a:gd name="connsiteX0" fmla="*/ 0 w 4601879"/>
              <a:gd name="connsiteY0" fmla="*/ 52440 h 343062"/>
              <a:gd name="connsiteX1" fmla="*/ 4601879 w 4601879"/>
              <a:gd name="connsiteY1" fmla="*/ 0 h 343062"/>
              <a:gd name="connsiteX2" fmla="*/ 4572872 w 4601879"/>
              <a:gd name="connsiteY2" fmla="*/ 315210 h 343062"/>
              <a:gd name="connsiteX3" fmla="*/ 65527 w 4601879"/>
              <a:gd name="connsiteY3" fmla="*/ 343062 h 343062"/>
              <a:gd name="connsiteX4" fmla="*/ 0 w 4601879"/>
              <a:gd name="connsiteY4" fmla="*/ 52440 h 343062"/>
              <a:gd name="connsiteX0" fmla="*/ 0 w 4563837"/>
              <a:gd name="connsiteY0" fmla="*/ 22845 h 343062"/>
              <a:gd name="connsiteX1" fmla="*/ 4563837 w 4563837"/>
              <a:gd name="connsiteY1" fmla="*/ 0 h 343062"/>
              <a:gd name="connsiteX2" fmla="*/ 4534830 w 4563837"/>
              <a:gd name="connsiteY2" fmla="*/ 315210 h 343062"/>
              <a:gd name="connsiteX3" fmla="*/ 27485 w 4563837"/>
              <a:gd name="connsiteY3" fmla="*/ 343062 h 343062"/>
              <a:gd name="connsiteX4" fmla="*/ 0 w 4563837"/>
              <a:gd name="connsiteY4" fmla="*/ 22845 h 343062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34830 w 4563837"/>
              <a:gd name="connsiteY2" fmla="*/ 315210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12005 w 4563837"/>
              <a:gd name="connsiteY2" fmla="*/ 328662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2315"/>
              <a:gd name="connsiteY0" fmla="*/ 30917 h 340372"/>
              <a:gd name="connsiteX1" fmla="*/ 4562315 w 4562315"/>
              <a:gd name="connsiteY1" fmla="*/ 0 h 340372"/>
              <a:gd name="connsiteX2" fmla="*/ 4512005 w 4562315"/>
              <a:gd name="connsiteY2" fmla="*/ 336734 h 340372"/>
              <a:gd name="connsiteX3" fmla="*/ 32050 w 4562315"/>
              <a:gd name="connsiteY3" fmla="*/ 340372 h 340372"/>
              <a:gd name="connsiteX4" fmla="*/ 0 w 4562315"/>
              <a:gd name="connsiteY4" fmla="*/ 30917 h 34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2315" h="340372">
                <a:moveTo>
                  <a:pt x="0" y="30917"/>
                </a:moveTo>
                <a:lnTo>
                  <a:pt x="4562315" y="0"/>
                </a:lnTo>
                <a:lnTo>
                  <a:pt x="4512005" y="336734"/>
                </a:lnTo>
                <a:lnTo>
                  <a:pt x="32050" y="340372"/>
                </a:lnTo>
                <a:lnTo>
                  <a:pt x="0" y="309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Freeform 19"/>
          <p:cNvSpPr/>
          <p:nvPr/>
        </p:nvSpPr>
        <p:spPr bwMode="gray">
          <a:xfrm>
            <a:off x="6673851" y="6324681"/>
            <a:ext cx="1569095" cy="20002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581" h="323214">
                <a:moveTo>
                  <a:pt x="379208" y="-1"/>
                </a:moveTo>
                <a:lnTo>
                  <a:pt x="4545802" y="53258"/>
                </a:lnTo>
                <a:lnTo>
                  <a:pt x="4670581" y="310948"/>
                </a:lnTo>
                <a:lnTo>
                  <a:pt x="0" y="323214"/>
                </a:lnTo>
                <a:lnTo>
                  <a:pt x="379208" y="-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1" name="Freeform 20"/>
          <p:cNvSpPr/>
          <p:nvPr/>
        </p:nvSpPr>
        <p:spPr bwMode="gray">
          <a:xfrm>
            <a:off x="8224171" y="6353256"/>
            <a:ext cx="3290141" cy="16668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574" h="269345">
                <a:moveTo>
                  <a:pt x="0" y="-1"/>
                </a:moveTo>
                <a:lnTo>
                  <a:pt x="5289574" y="22476"/>
                </a:lnTo>
                <a:lnTo>
                  <a:pt x="4715043" y="237841"/>
                </a:lnTo>
                <a:lnTo>
                  <a:pt x="90402" y="269345"/>
                </a:lnTo>
                <a:lnTo>
                  <a:pt x="0" y="-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2" name="Freeform 21"/>
          <p:cNvSpPr/>
          <p:nvPr/>
        </p:nvSpPr>
        <p:spPr bwMode="gray">
          <a:xfrm>
            <a:off x="11223081" y="6360400"/>
            <a:ext cx="791120" cy="149573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3982" h="241689">
                <a:moveTo>
                  <a:pt x="2696066" y="0"/>
                </a:moveTo>
                <a:lnTo>
                  <a:pt x="5883982" y="7086"/>
                </a:lnTo>
                <a:lnTo>
                  <a:pt x="3066102" y="241689"/>
                </a:lnTo>
                <a:lnTo>
                  <a:pt x="0" y="238564"/>
                </a:lnTo>
                <a:lnTo>
                  <a:pt x="269606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3" name="Freeform 22"/>
          <p:cNvSpPr/>
          <p:nvPr/>
        </p:nvSpPr>
        <p:spPr bwMode="gray">
          <a:xfrm>
            <a:off x="10883358" y="6362781"/>
            <a:ext cx="1307596" cy="49521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  <a:gd name="connsiteX0" fmla="*/ 783321 w 5883982"/>
              <a:gd name="connsiteY0" fmla="*/ 0 h 238076"/>
              <a:gd name="connsiteX1" fmla="*/ 5883982 w 5883982"/>
              <a:gd name="connsiteY1" fmla="*/ 3473 h 238076"/>
              <a:gd name="connsiteX2" fmla="*/ 3066102 w 5883982"/>
              <a:gd name="connsiteY2" fmla="*/ 238076 h 238076"/>
              <a:gd name="connsiteX3" fmla="*/ 0 w 5883982"/>
              <a:gd name="connsiteY3" fmla="*/ 234951 h 238076"/>
              <a:gd name="connsiteX4" fmla="*/ 783321 w 5883982"/>
              <a:gd name="connsiteY4" fmla="*/ 0 h 238076"/>
              <a:gd name="connsiteX0" fmla="*/ 736088 w 5836749"/>
              <a:gd name="connsiteY0" fmla="*/ 0 h 238076"/>
              <a:gd name="connsiteX1" fmla="*/ 5836749 w 5836749"/>
              <a:gd name="connsiteY1" fmla="*/ 3473 h 238076"/>
              <a:gd name="connsiteX2" fmla="*/ 3018869 w 5836749"/>
              <a:gd name="connsiteY2" fmla="*/ 238076 h 238076"/>
              <a:gd name="connsiteX3" fmla="*/ 0 w 5836749"/>
              <a:gd name="connsiteY3" fmla="*/ 234951 h 238076"/>
              <a:gd name="connsiteX4" fmla="*/ 736088 w 5836749"/>
              <a:gd name="connsiteY4" fmla="*/ 0 h 238076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9725290 w 9725290"/>
              <a:gd name="connsiteY2" fmla="*/ 234464 h 234951"/>
              <a:gd name="connsiteX3" fmla="*/ 0 w 9725290"/>
              <a:gd name="connsiteY3" fmla="*/ 234951 h 234951"/>
              <a:gd name="connsiteX4" fmla="*/ 736088 w 9725290"/>
              <a:gd name="connsiteY4" fmla="*/ 0 h 234951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7111899 w 9725290"/>
              <a:gd name="connsiteY2" fmla="*/ 75858 h 234951"/>
              <a:gd name="connsiteX3" fmla="*/ 9725290 w 9725290"/>
              <a:gd name="connsiteY3" fmla="*/ 234464 h 234951"/>
              <a:gd name="connsiteX4" fmla="*/ 0 w 9725290"/>
              <a:gd name="connsiteY4" fmla="*/ 234951 h 234951"/>
              <a:gd name="connsiteX5" fmla="*/ 736088 w 9725290"/>
              <a:gd name="connsiteY5" fmla="*/ 0 h 234951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709463 w 9725290"/>
              <a:gd name="connsiteY2" fmla="*/ 0 h 368609"/>
              <a:gd name="connsiteX3" fmla="*/ 9725290 w 9725290"/>
              <a:gd name="connsiteY3" fmla="*/ 368122 h 368609"/>
              <a:gd name="connsiteX4" fmla="*/ 0 w 9725290"/>
              <a:gd name="connsiteY4" fmla="*/ 368609 h 368609"/>
              <a:gd name="connsiteX5" fmla="*/ 736088 w 9725290"/>
              <a:gd name="connsiteY5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7843941 w 9725290"/>
              <a:gd name="connsiteY2" fmla="*/ 63216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718680 w 9725290"/>
              <a:gd name="connsiteY1" fmla="*/ 135325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25290" h="368609">
                <a:moveTo>
                  <a:pt x="736088" y="133658"/>
                </a:moveTo>
                <a:lnTo>
                  <a:pt x="5718680" y="135325"/>
                </a:lnTo>
                <a:lnTo>
                  <a:pt x="9071878" y="1807"/>
                </a:lnTo>
                <a:lnTo>
                  <a:pt x="9709463" y="0"/>
                </a:lnTo>
                <a:lnTo>
                  <a:pt x="9725290" y="368122"/>
                </a:lnTo>
                <a:lnTo>
                  <a:pt x="0" y="368609"/>
                </a:lnTo>
                <a:lnTo>
                  <a:pt x="736088" y="13365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97536" y="6583680"/>
            <a:ext cx="284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55F2FFB7-991E-4C9C-B1F3-D55AF896D01F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3560064" y="6583680"/>
            <a:ext cx="6705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11070336" y="6583680"/>
            <a:ext cx="609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00">
                <a:solidFill>
                  <a:schemeClr val="tx1"/>
                </a:solidFill>
              </a:defRPr>
            </a:lvl1pPr>
          </a:lstStyle>
          <a:p>
            <a:fld id="{E101F099-EFB8-4BDB-AC55-9740A1B61B4C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0749574" y="47546"/>
            <a:ext cx="173813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7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○○○</a:t>
            </a:r>
            <a:endParaRPr lang="ko-KR" altLang="en-US" sz="27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55049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5000">
    <p:push dir="d"/>
  </p:transition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tx2"/>
        </a:buClr>
        <a:buSzPct val="90000"/>
        <a:buFont typeface="Wingdings 3" pitchFamily="18" charset="2"/>
        <a:buChar char="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fontAlgn="base"/>
            <a:r>
              <a:rPr lang="ko-KR" altLang="en-US" sz="3700" dirty="0">
                <a:latin typeface="돋움체" panose="020B0609000101010101" pitchFamily="49" charset="-127"/>
                <a:ea typeface="돋움체" panose="020B0609000101010101" pitchFamily="49" charset="-127"/>
                <a:hlinkClick r:id="rId3"/>
              </a:rPr>
              <a:t>하이퍼링크</a:t>
            </a:r>
            <a:endParaRPr lang="ko-KR" altLang="en-US" sz="37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453497" y="1325663"/>
            <a:ext cx="6480000" cy="11880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fontAlgn="base"/>
            <a:r>
              <a:rPr lang="ko-KR" altLang="en-US" sz="6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스태그플레이션</a:t>
            </a:r>
            <a:endParaRPr lang="ko-KR" altLang="en-US" sz="6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16195921"/>
      </p:ext>
    </p:extLst>
  </p:cSld>
  <p:clrMapOvr>
    <a:masterClrMapping/>
  </p:clrMapOvr>
  <p:transition spd="slow" advClick="0" advTm="55000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500" dirty="0">
                <a:latin typeface="바탕체" panose="02030609000101010101" pitchFamily="17" charset="-127"/>
                <a:ea typeface="바탕체" panose="02030609000101010101" pitchFamily="17" charset="-127"/>
              </a:rPr>
              <a:t>스태그플레이션의 </a:t>
            </a:r>
            <a:r>
              <a:rPr lang="ko-KR" altLang="en-US" sz="45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의미</a:t>
            </a:r>
            <a:endParaRPr lang="ko-KR" altLang="en-US" sz="45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7" name="내용 개체 틀 6"/>
          <p:cNvSpPr>
            <a:spLocks noGrp="1"/>
          </p:cNvSpPr>
          <p:nvPr>
            <p:ph sz="half" idx="2"/>
          </p:nvPr>
        </p:nvSpPr>
        <p:spPr>
          <a:xfrm>
            <a:off x="4921956" y="1600201"/>
            <a:ext cx="7270044" cy="3615266"/>
          </a:xfrm>
        </p:spPr>
        <p:txBody>
          <a:bodyPr>
            <a:noAutofit/>
          </a:bodyPr>
          <a:lstStyle/>
          <a:p>
            <a:pPr fontAlgn="base">
              <a:lnSpc>
                <a:spcPts val="3700"/>
              </a:lnSpc>
              <a:buSzPct val="80000"/>
              <a:buFont typeface="굴림체" panose="020B0609000101010101" pitchFamily="49" charset="-127"/>
              <a:buChar char="◎"/>
            </a:pPr>
            <a:r>
              <a:rPr lang="ko-KR" altLang="en-US" sz="3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용어</a:t>
            </a:r>
          </a:p>
          <a:p>
            <a:pPr lvl="1" fontAlgn="base">
              <a:lnSpc>
                <a:spcPts val="3700"/>
              </a:lnSpc>
            </a:pPr>
            <a:r>
              <a:rPr lang="ko-KR" altLang="en-US" sz="25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침체를 의미하는 </a:t>
            </a:r>
            <a:r>
              <a:rPr lang="ko-KR" altLang="en-US" sz="2500" u="sng" dirty="0" err="1">
                <a:latin typeface="굴림체" panose="020B0609000101010101" pitchFamily="49" charset="-127"/>
                <a:ea typeface="굴림체" panose="020B0609000101010101" pitchFamily="49" charset="-127"/>
              </a:rPr>
              <a:t>스태그네이션</a:t>
            </a:r>
            <a:r>
              <a:rPr lang="en-US" altLang="ko-KR" sz="25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(stagnation) </a:t>
            </a:r>
            <a:endParaRPr lang="ko-KR" altLang="en-US" sz="2500" u="sng" dirty="0"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pPr lvl="1" fontAlgn="base">
              <a:lnSpc>
                <a:spcPts val="3700"/>
              </a:lnSpc>
            </a:pPr>
            <a:r>
              <a:rPr lang="ko-KR" altLang="en-US" sz="25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물가 상승인 인플레이션</a:t>
            </a:r>
            <a:r>
              <a:rPr lang="en-US" altLang="ko-KR" sz="25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(inflation) </a:t>
            </a:r>
            <a:endParaRPr lang="ko-KR" altLang="en-US" sz="2500" u="sng" dirty="0"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pPr fontAlgn="base">
              <a:lnSpc>
                <a:spcPts val="3700"/>
              </a:lnSpc>
              <a:buSzPct val="80000"/>
              <a:buFont typeface="굴림체" panose="020B0609000101010101" pitchFamily="49" charset="-127"/>
              <a:buChar char="◎"/>
            </a:pPr>
            <a:r>
              <a:rPr lang="ko-KR" altLang="en-US" sz="30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상태</a:t>
            </a:r>
            <a:r>
              <a:rPr lang="ko-KR" altLang="en-US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 </a:t>
            </a:r>
          </a:p>
          <a:p>
            <a:pPr lvl="1" fontAlgn="base">
              <a:lnSpc>
                <a:spcPts val="3700"/>
              </a:lnSpc>
            </a:pPr>
            <a:r>
              <a:rPr lang="ko-KR" altLang="en-US" sz="25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저성장 고물가 </a:t>
            </a:r>
          </a:p>
          <a:p>
            <a:pPr lvl="1" fontAlgn="base">
              <a:lnSpc>
                <a:spcPts val="3700"/>
              </a:lnSpc>
            </a:pPr>
            <a:r>
              <a:rPr lang="ko-KR" altLang="en-US" sz="2500" u="sng" dirty="0">
                <a:latin typeface="굴림체" panose="020B0609000101010101" pitchFamily="49" charset="-127"/>
                <a:ea typeface="굴림체" panose="020B0609000101010101" pitchFamily="49" charset="-127"/>
              </a:rPr>
              <a:t>경기가 침체된 상황에서도 물가 </a:t>
            </a:r>
            <a:r>
              <a:rPr lang="ko-KR" altLang="en-US" sz="25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상승</a:t>
            </a:r>
            <a:endParaRPr lang="ko-KR" altLang="en-US" sz="2500" u="sng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F099-EFB8-4BDB-AC55-9740A1B61B4C}" type="slidenum">
              <a:rPr lang="ko-KR" altLang="en-US" smtClean="0"/>
              <a:t>12</a:t>
            </a:fld>
            <a:endParaRPr lang="ko-KR" altLang="en-US"/>
          </a:p>
        </p:txBody>
      </p:sp>
      <p:pic>
        <p:nvPicPr>
          <p:cNvPr id="10" name="내용 개체 틀 9"/>
          <p:cNvPicPr preferRelativeResize="0"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709" y="2182322"/>
            <a:ext cx="3600000" cy="2520000"/>
          </a:xfrm>
        </p:spPr>
      </p:pic>
    </p:spTree>
    <p:extLst>
      <p:ext uri="{BB962C8B-B14F-4D97-AF65-F5344CB8AC3E}">
        <p14:creationId xmlns:p14="http://schemas.microsoft.com/office/powerpoint/2010/main" val="2235006730"/>
      </p:ext>
    </p:extLst>
  </p:cSld>
  <p:clrMapOvr>
    <a:masterClrMapping/>
  </p:clrMapOvr>
  <p:transition spd="slow" advClick="0" advTm="5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200" dirty="0">
                <a:latin typeface="돋움체" panose="020B0609000101010101" pitchFamily="49" charset="-127"/>
                <a:ea typeface="돋움체" panose="020B0609000101010101" pitchFamily="49" charset="-127"/>
              </a:rPr>
              <a:t>스태그플레이션 가능성 </a:t>
            </a:r>
            <a:r>
              <a:rPr lang="ko-KR" altLang="en-US" sz="42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지수</a:t>
            </a:r>
            <a:endParaRPr lang="ko-KR" altLang="en-US" sz="42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0744733"/>
              </p:ext>
            </p:extLst>
          </p:nvPr>
        </p:nvGraphicFramePr>
        <p:xfrm>
          <a:off x="609600" y="1527175"/>
          <a:ext cx="10972800" cy="4103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2089539179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245504253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1139075272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132582519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4030378859"/>
                    </a:ext>
                  </a:extLst>
                </a:gridCol>
              </a:tblGrid>
              <a:tr h="68393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국가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기간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0656837"/>
                  </a:ext>
                </a:extLst>
              </a:tr>
              <a:tr h="68393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1</a:t>
                      </a:r>
                      <a:r>
                        <a:rPr lang="ko-KR" altLang="en-US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분기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2</a:t>
                      </a:r>
                      <a:r>
                        <a:rPr lang="ko-KR" altLang="en-US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분기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3</a:t>
                      </a:r>
                      <a:r>
                        <a:rPr lang="ko-KR" altLang="en-US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분기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4</a:t>
                      </a:r>
                      <a:r>
                        <a:rPr lang="ko-KR" altLang="en-US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분기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3112661"/>
                  </a:ext>
                </a:extLst>
              </a:tr>
              <a:tr h="6839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한국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-6.39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-7.39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-10.48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6.03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7339965"/>
                  </a:ext>
                </a:extLst>
              </a:tr>
              <a:tr h="6839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미국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-11.53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-12.97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-14.48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5.77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3829827"/>
                  </a:ext>
                </a:extLst>
              </a:tr>
              <a:tr h="68393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OECD </a:t>
                      </a:r>
                      <a:r>
                        <a:rPr lang="ko-KR" altLang="en-US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평균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-0.30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-7.74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-11.94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1.59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488086395"/>
                  </a:ext>
                </a:extLst>
              </a:tr>
              <a:tr h="683934">
                <a:tc gridSpan="5"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자료 </a:t>
                      </a:r>
                      <a:r>
                        <a:rPr lang="en-US" altLang="ko-KR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: </a:t>
                      </a:r>
                      <a:r>
                        <a:rPr lang="ko-KR" altLang="en-US" sz="25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현대경제연구원</a:t>
                      </a:r>
                      <a:endParaRPr lang="ko-KR" altLang="en-US" sz="25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9379991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F099-EFB8-4BDB-AC55-9740A1B61B4C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4202965"/>
      </p:ext>
    </p:extLst>
  </p:cSld>
  <p:clrMapOvr>
    <a:masterClrMapping/>
  </p:clrMapOvr>
  <p:transition spd="slow" advClick="0" advTm="55000">
    <p:push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F099-EFB8-4BDB-AC55-9740A1B61B4C}" type="slidenum">
              <a:rPr lang="ko-KR" altLang="en-US" smtClean="0"/>
              <a:t>14</a:t>
            </a:fld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1350336" y="502356"/>
            <a:ext cx="9720000" cy="5400000"/>
            <a:chOff x="995680" y="553156"/>
            <a:chExt cx="10393680" cy="5603804"/>
          </a:xfrm>
        </p:grpSpPr>
        <p:sp>
          <p:nvSpPr>
            <p:cNvPr id="3" name="모서리가 둥근 직사각형 2"/>
            <p:cNvSpPr/>
            <p:nvPr/>
          </p:nvSpPr>
          <p:spPr>
            <a:xfrm>
              <a:off x="1704622" y="553156"/>
              <a:ext cx="8444089" cy="733777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r>
                <a:rPr lang="ko-KR" altLang="en-US" dirty="0"/>
                <a:t>실물경제와 금융에 미치는 영향</a:t>
              </a:r>
            </a:p>
          </p:txBody>
        </p:sp>
        <p:sp>
          <p:nvSpPr>
            <p:cNvPr id="4" name="모서리가 접힌 도형 3"/>
            <p:cNvSpPr/>
            <p:nvPr/>
          </p:nvSpPr>
          <p:spPr>
            <a:xfrm>
              <a:off x="995680" y="1534160"/>
              <a:ext cx="10393680" cy="4622800"/>
            </a:xfrm>
            <a:prstGeom prst="foldedCorner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타원 4"/>
            <p:cNvSpPr/>
            <p:nvPr/>
          </p:nvSpPr>
          <p:spPr>
            <a:xfrm>
              <a:off x="2001520" y="1991360"/>
              <a:ext cx="3149600" cy="589280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저성장</a:t>
              </a:r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1879600" y="2580640"/>
              <a:ext cx="3383280" cy="487680"/>
            </a:xfrm>
            <a:prstGeom prst="rect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수출 건설 경기 위축</a:t>
              </a:r>
              <a:endParaRPr lang="ko-KR" altLang="en-US" dirty="0"/>
            </a:p>
          </p:txBody>
        </p:sp>
        <p:sp>
          <p:nvSpPr>
            <p:cNvPr id="7" name="타원 6"/>
            <p:cNvSpPr/>
            <p:nvPr/>
          </p:nvSpPr>
          <p:spPr>
            <a:xfrm>
              <a:off x="7366000" y="1991360"/>
              <a:ext cx="3149600" cy="589280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고물가</a:t>
              </a:r>
              <a:endParaRPr lang="ko-KR" altLang="en-US" dirty="0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7244080" y="2580640"/>
              <a:ext cx="3383280" cy="487680"/>
            </a:xfrm>
            <a:prstGeom prst="rect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r>
                <a:rPr lang="ko-KR" altLang="en-US" dirty="0"/>
                <a:t>생활물가 상승</a:t>
              </a:r>
            </a:p>
          </p:txBody>
        </p:sp>
        <p:sp>
          <p:nvSpPr>
            <p:cNvPr id="9" name="타원 8"/>
            <p:cNvSpPr/>
            <p:nvPr/>
          </p:nvSpPr>
          <p:spPr>
            <a:xfrm>
              <a:off x="2001520" y="4531360"/>
              <a:ext cx="3149600" cy="589280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실물</a:t>
              </a:r>
              <a:endParaRPr lang="ko-KR" altLang="en-US" dirty="0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879600" y="5120640"/>
              <a:ext cx="3383280" cy="487680"/>
            </a:xfrm>
            <a:prstGeom prst="rect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r>
                <a:rPr lang="ko-KR" altLang="en-US" dirty="0"/>
                <a:t>투자 소비 위축 가속</a:t>
              </a:r>
            </a:p>
          </p:txBody>
        </p:sp>
        <p:sp>
          <p:nvSpPr>
            <p:cNvPr id="11" name="타원 10"/>
            <p:cNvSpPr/>
            <p:nvPr/>
          </p:nvSpPr>
          <p:spPr>
            <a:xfrm>
              <a:off x="7366000" y="4531360"/>
              <a:ext cx="3149600" cy="589280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금융</a:t>
              </a:r>
              <a:endParaRPr lang="ko-KR" altLang="en-US" dirty="0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7244080" y="5120640"/>
              <a:ext cx="3383280" cy="487680"/>
            </a:xfrm>
            <a:prstGeom prst="rect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r>
                <a:rPr lang="ko-KR" altLang="en-US" dirty="0"/>
                <a:t>주식 부동산시장 침체</a:t>
              </a: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4500880" y="3616960"/>
              <a:ext cx="3383280" cy="487680"/>
            </a:xfrm>
            <a:prstGeom prst="rect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r>
                <a:rPr lang="ko-KR" altLang="en-US" dirty="0"/>
                <a:t>스태그플레이션 가시화</a:t>
              </a:r>
            </a:p>
          </p:txBody>
        </p:sp>
        <p:cxnSp>
          <p:nvCxnSpPr>
            <p:cNvPr id="15" name="꺾인 연결선 14"/>
            <p:cNvCxnSpPr>
              <a:stCxn id="6" idx="2"/>
              <a:endCxn id="13" idx="0"/>
            </p:cNvCxnSpPr>
            <p:nvPr/>
          </p:nvCxnSpPr>
          <p:spPr>
            <a:xfrm rot="16200000" flipH="1">
              <a:off x="4607560" y="2032000"/>
              <a:ext cx="548640" cy="2621280"/>
            </a:xfrm>
            <a:prstGeom prst="bentConnector3">
              <a:avLst/>
            </a:prstGeom>
            <a:ln w="508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꺾인 연결선 15"/>
            <p:cNvCxnSpPr>
              <a:stCxn id="13" idx="2"/>
              <a:endCxn id="11" idx="0"/>
            </p:cNvCxnSpPr>
            <p:nvPr/>
          </p:nvCxnSpPr>
          <p:spPr>
            <a:xfrm rot="16200000" flipH="1">
              <a:off x="7353300" y="2943860"/>
              <a:ext cx="426720" cy="2748280"/>
            </a:xfrm>
            <a:prstGeom prst="bentConnector3">
              <a:avLst>
                <a:gd name="adj1" fmla="val 50000"/>
              </a:avLst>
            </a:prstGeom>
            <a:ln w="508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꺾인 연결선 16"/>
            <p:cNvCxnSpPr>
              <a:stCxn id="13" idx="2"/>
              <a:endCxn id="9" idx="0"/>
            </p:cNvCxnSpPr>
            <p:nvPr/>
          </p:nvCxnSpPr>
          <p:spPr>
            <a:xfrm rot="5400000">
              <a:off x="4671060" y="3009900"/>
              <a:ext cx="426720" cy="2616200"/>
            </a:xfrm>
            <a:prstGeom prst="bentConnector3">
              <a:avLst>
                <a:gd name="adj1" fmla="val 50000"/>
              </a:avLst>
            </a:prstGeom>
            <a:ln w="508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꺾인 연결선 17"/>
            <p:cNvCxnSpPr>
              <a:stCxn id="8" idx="2"/>
              <a:endCxn id="13" idx="0"/>
            </p:cNvCxnSpPr>
            <p:nvPr/>
          </p:nvCxnSpPr>
          <p:spPr>
            <a:xfrm rot="5400000">
              <a:off x="7289800" y="1971040"/>
              <a:ext cx="548640" cy="2743200"/>
            </a:xfrm>
            <a:prstGeom prst="bentConnector3">
              <a:avLst>
                <a:gd name="adj1" fmla="val 50000"/>
              </a:avLst>
            </a:prstGeom>
            <a:ln w="508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56699862"/>
      </p:ext>
    </p:extLst>
  </p:cSld>
  <p:clrMapOvr>
    <a:masterClrMapping/>
  </p:clrMapOvr>
  <p:transition spd="slow" advClick="0" advTm="5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000" dirty="0">
                <a:latin typeface="굴림체" panose="020B0609000101010101" pitchFamily="49" charset="-127"/>
                <a:ea typeface="굴림체" panose="020B0609000101010101" pitchFamily="49" charset="-127"/>
              </a:rPr>
              <a:t>프로그램 </a:t>
            </a:r>
            <a:r>
              <a:rPr lang="ko-KR" altLang="en-US" sz="50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실행</a:t>
            </a:r>
            <a:endParaRPr lang="ko-KR" altLang="en-US" sz="50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F099-EFB8-4BDB-AC55-9740A1B61B4C}" type="slidenum">
              <a:rPr lang="ko-KR" altLang="en-US" smtClean="0"/>
              <a:t>15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3891280" y="1828800"/>
            <a:ext cx="4680000" cy="2880000"/>
            <a:chOff x="3891280" y="1828800"/>
            <a:chExt cx="4680000" cy="2880000"/>
          </a:xfrm>
        </p:grpSpPr>
        <p:sp>
          <p:nvSpPr>
            <p:cNvPr id="4" name="다이아몬드 3">
              <a:hlinkHover r:id="rId2" action="ppaction://program"/>
            </p:cNvPr>
            <p:cNvSpPr/>
            <p:nvPr/>
          </p:nvSpPr>
          <p:spPr>
            <a:xfrm>
              <a:off x="3891280" y="1828800"/>
              <a:ext cx="1800000" cy="2880000"/>
            </a:xfrm>
            <a:prstGeom prst="diamon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14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다이아몬드 4">
              <a:hlinkHover r:id="rId2" action="ppaction://program"/>
            </p:cNvPr>
            <p:cNvSpPr/>
            <p:nvPr/>
          </p:nvSpPr>
          <p:spPr>
            <a:xfrm rot="5400000">
              <a:off x="6231280" y="1828800"/>
              <a:ext cx="1800000" cy="2880000"/>
            </a:xfrm>
            <a:prstGeom prst="diamon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14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56299198"/>
      </p:ext>
    </p:extLst>
  </p:cSld>
  <p:clrMapOvr>
    <a:masterClrMapping/>
  </p:clrMapOvr>
  <p:transition spd="slow" advClick="0" advTm="55000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F099-EFB8-4BDB-AC55-9740A1B61B4C}" type="slidenum">
              <a:rPr lang="ko-KR" altLang="en-US" smtClean="0"/>
              <a:t>16</a:t>
            </a:fld>
            <a:endParaRPr lang="ko-KR" altLang="en-US"/>
          </a:p>
        </p:txBody>
      </p:sp>
      <p:graphicFrame>
        <p:nvGraphicFramePr>
          <p:cNvPr id="7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1422418"/>
              </p:ext>
            </p:extLst>
          </p:nvPr>
        </p:nvGraphicFramePr>
        <p:xfrm>
          <a:off x="801510" y="767647"/>
          <a:ext cx="7800623" cy="5119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6864">
                  <a:extLst>
                    <a:ext uri="{9D8B030D-6E8A-4147-A177-3AD203B41FA5}">
                      <a16:colId xmlns:a16="http://schemas.microsoft.com/office/drawing/2014/main" val="2089539179"/>
                    </a:ext>
                  </a:extLst>
                </a:gridCol>
                <a:gridCol w="1556864">
                  <a:extLst>
                    <a:ext uri="{9D8B030D-6E8A-4147-A177-3AD203B41FA5}">
                      <a16:colId xmlns:a16="http://schemas.microsoft.com/office/drawing/2014/main" val="2245504253"/>
                    </a:ext>
                  </a:extLst>
                </a:gridCol>
                <a:gridCol w="1556864">
                  <a:extLst>
                    <a:ext uri="{9D8B030D-6E8A-4147-A177-3AD203B41FA5}">
                      <a16:colId xmlns:a16="http://schemas.microsoft.com/office/drawing/2014/main" val="1139075272"/>
                    </a:ext>
                  </a:extLst>
                </a:gridCol>
                <a:gridCol w="1556864">
                  <a:extLst>
                    <a:ext uri="{9D8B030D-6E8A-4147-A177-3AD203B41FA5}">
                      <a16:colId xmlns:a16="http://schemas.microsoft.com/office/drawing/2014/main" val="2132582519"/>
                    </a:ext>
                  </a:extLst>
                </a:gridCol>
                <a:gridCol w="1573167">
                  <a:extLst>
                    <a:ext uri="{9D8B030D-6E8A-4147-A177-3AD203B41FA5}">
                      <a16:colId xmlns:a16="http://schemas.microsoft.com/office/drawing/2014/main" val="4030378859"/>
                    </a:ext>
                  </a:extLst>
                </a:gridCol>
              </a:tblGrid>
              <a:tr h="81052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국가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기간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0656837"/>
                  </a:ext>
                </a:extLst>
              </a:tr>
              <a:tr h="81052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1</a:t>
                      </a:r>
                      <a:r>
                        <a:rPr lang="ko-KR" altLang="en-US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분기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2</a:t>
                      </a:r>
                      <a:r>
                        <a:rPr lang="ko-KR" altLang="en-US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분기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3</a:t>
                      </a:r>
                      <a:r>
                        <a:rPr lang="ko-KR" altLang="en-US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분기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4</a:t>
                      </a:r>
                      <a:r>
                        <a:rPr lang="ko-KR" altLang="en-US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분기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3112661"/>
                  </a:ext>
                </a:extLst>
              </a:tr>
              <a:tr h="81052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한국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-6.39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-7.39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-10.48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6.03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7339965"/>
                  </a:ext>
                </a:extLst>
              </a:tr>
              <a:tr h="81052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미국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-11.53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-12.97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-14.48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5.77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3829827"/>
                  </a:ext>
                </a:extLst>
              </a:tr>
              <a:tr h="81052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OECD </a:t>
                      </a:r>
                      <a:r>
                        <a:rPr lang="ko-KR" altLang="en-US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평균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-0.30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-7.74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-11.94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1.59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488086395"/>
                  </a:ext>
                </a:extLst>
              </a:tr>
              <a:tr h="810522">
                <a:tc grid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자료 </a:t>
                      </a:r>
                      <a:r>
                        <a:rPr lang="en-US" altLang="ko-KR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: </a:t>
                      </a:r>
                      <a:r>
                        <a:rPr lang="ko-KR" altLang="en-US" sz="3200" dirty="0" smtClean="0">
                          <a:latin typeface="궁서체" panose="02030609000101010101" pitchFamily="17" charset="-127"/>
                          <a:ea typeface="궁서체" panose="02030609000101010101" pitchFamily="17" charset="-127"/>
                        </a:rPr>
                        <a:t>현대경제연구원</a:t>
                      </a:r>
                      <a:endParaRPr lang="ko-KR" altLang="en-US" sz="3200" dirty="0">
                        <a:latin typeface="궁서체" panose="02030609000101010101" pitchFamily="17" charset="-127"/>
                        <a:ea typeface="궁서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93799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2021474"/>
      </p:ext>
    </p:extLst>
  </p:cSld>
  <p:clrMapOvr>
    <a:masterClrMapping/>
  </p:clrMapOvr>
  <p:transition spd="slow" advClick="0" advTm="55000">
    <p:push dir="d"/>
  </p:transition>
</p:sld>
</file>

<file path=ppt/theme/theme1.xml><?xml version="1.0" encoding="utf-8"?>
<a:theme xmlns:a="http://schemas.openxmlformats.org/drawingml/2006/main" name="New_Education02">
  <a:themeElements>
    <a:clrScheme name="Education02">
      <a:dk1>
        <a:srgbClr val="000000"/>
      </a:dk1>
      <a:lt1>
        <a:srgbClr val="FFFFFF"/>
      </a:lt1>
      <a:dk2>
        <a:srgbClr val="006699"/>
      </a:dk2>
      <a:lt2>
        <a:srgbClr val="ECF0ED"/>
      </a:lt2>
      <a:accent1>
        <a:srgbClr val="DF3939"/>
      </a:accent1>
      <a:accent2>
        <a:srgbClr val="F0A73C"/>
      </a:accent2>
      <a:accent3>
        <a:srgbClr val="21A6C5"/>
      </a:accent3>
      <a:accent4>
        <a:srgbClr val="BEC936"/>
      </a:accent4>
      <a:accent5>
        <a:srgbClr val="ECB0B0"/>
      </a:accent5>
      <a:accent6>
        <a:srgbClr val="C1C1C1"/>
      </a:accent6>
      <a:hlink>
        <a:srgbClr val="0099CC"/>
      </a:hlink>
      <a:folHlink>
        <a:srgbClr val="D361AA"/>
      </a:folHlink>
    </a:clrScheme>
    <a:fontScheme name="Education02">
      <a:majorFont>
        <a:latin typeface="Corbel"/>
        <a:ea typeface=""/>
        <a:cs typeface=""/>
        <a:font script="Jpan" typeface="HG丸ｺﾞｼｯｸM-PRO"/>
        <a:font script="Hang" typeface="맑은 고딕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ducation02">
      <a:fillStyleLst>
        <a:solidFill>
          <a:schemeClr val="phClr"/>
        </a:solidFill>
        <a:solidFill>
          <a:schemeClr val="phClr">
            <a:tint val="60000"/>
            <a:satMod val="150000"/>
          </a:schemeClr>
        </a:solidFill>
        <a:gradFill rotWithShape="1">
          <a:gsLst>
            <a:gs pos="0">
              <a:schemeClr val="phClr">
                <a:shade val="100000"/>
                <a:satMod val="100000"/>
              </a:schemeClr>
            </a:gs>
            <a:gs pos="100000">
              <a:schemeClr val="phClr">
                <a:shade val="70000"/>
                <a:satMod val="12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innerShdw blurRad="127000" dist="25400" dir="13500000">
              <a:srgbClr val="000000">
                <a:alpha val="80000"/>
              </a:srgbClr>
            </a:innerShdw>
          </a:effectLst>
        </a:effectStyle>
        <a:effectStyle>
          <a:effectLst>
            <a:innerShdw blurRad="254000" dist="25400" dir="13500000">
              <a:srgbClr val="000000">
                <a:alpha val="80000"/>
              </a:srgbClr>
            </a:innerShdw>
          </a:effectLst>
        </a:effectStyle>
        <a:effectStyle>
          <a:effectLst>
            <a:outerShdw blurRad="50800" dist="508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9000000"/>
            </a:lightRig>
          </a:scene3d>
          <a:sp3d contourW="35560" prstMaterial="matte">
            <a:bevelT w="4445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20000"/>
              </a:schemeClr>
            </a:gs>
            <a:gs pos="100000">
              <a:schemeClr val="phClr">
                <a:tint val="70000"/>
                <a:shade val="100000"/>
                <a:satMod val="3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8000"/>
                <a:satMod val="200000"/>
              </a:schemeClr>
            </a:gs>
            <a:gs pos="100000">
              <a:schemeClr val="phClr">
                <a:shade val="86000"/>
                <a:satMod val="140000"/>
                <a:lumMod val="90000"/>
              </a:schemeClr>
            </a:gs>
          </a:gsLst>
          <a:lin ang="33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교육 테마</Template>
  <TotalTime>212</TotalTime>
  <Words>142</Words>
  <Application>Microsoft Office PowerPoint</Application>
  <PresentationFormat>와이드스크린</PresentationFormat>
  <Paragraphs>75</Paragraphs>
  <Slides>6</Slides>
  <Notes>4</Notes>
  <HiddenSlides>1</HiddenSlides>
  <MMClips>0</MMClips>
  <ScaleCrop>false</ScaleCrop>
  <HeadingPairs>
    <vt:vector size="8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  <vt:variant>
        <vt:lpstr>재구성한 쇼</vt:lpstr>
      </vt:variant>
      <vt:variant>
        <vt:i4>2</vt:i4>
      </vt:variant>
    </vt:vector>
  </HeadingPairs>
  <TitlesOfParts>
    <vt:vector size="19" baseType="lpstr">
      <vt:lpstr>HY그래픽M</vt:lpstr>
      <vt:lpstr>굴림체</vt:lpstr>
      <vt:lpstr>궁서체</vt:lpstr>
      <vt:lpstr>돋움체</vt:lpstr>
      <vt:lpstr>맑은 고딕</vt:lpstr>
      <vt:lpstr>바탕체</vt:lpstr>
      <vt:lpstr>Arial</vt:lpstr>
      <vt:lpstr>Candara</vt:lpstr>
      <vt:lpstr>Corbel</vt:lpstr>
      <vt:lpstr>Wingdings 3</vt:lpstr>
      <vt:lpstr>New_Education02</vt:lpstr>
      <vt:lpstr>PowerPoint 프레젠테이션</vt:lpstr>
      <vt:lpstr>스태그플레이션의 의미</vt:lpstr>
      <vt:lpstr>스태그플레이션 가능성 지수</vt:lpstr>
      <vt:lpstr>PowerPoint 프레젠테이션</vt:lpstr>
      <vt:lpstr>프로그램 실행</vt:lpstr>
      <vt:lpstr>PowerPoint 프레젠테이션</vt:lpstr>
      <vt:lpstr>프로그램 실행1</vt:lpstr>
      <vt:lpstr>프로그램 실행2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ICI</dc:creator>
  <cp:lastModifiedBy>ICI</cp:lastModifiedBy>
  <cp:revision>13</cp:revision>
  <dcterms:created xsi:type="dcterms:W3CDTF">2020-11-27T09:05:35Z</dcterms:created>
  <dcterms:modified xsi:type="dcterms:W3CDTF">2021-02-19T06:04:40Z</dcterms:modified>
</cp:coreProperties>
</file>