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7" showSpecialPlsOnTitleSld="0" autoCompressPictures="0">
  <p:sldMasterIdLst>
    <p:sldMasterId id="2147483665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43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121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741BD-AC43-42E6-BD79-80BDF51715AD}" type="datetimeFigureOut">
              <a:rPr lang="ko-KR" altLang="en-US" smtClean="0"/>
              <a:t>2020-12-13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2DDC4-71A1-4801-B026-67FD09B2836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1460239" y="360948"/>
            <a:ext cx="3960000" cy="720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교육관련 자료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04084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64A20-1A72-4815-BEBD-12A131DE1C83}" type="datetimeFigureOut">
              <a:rPr lang="ko-KR" altLang="en-US" smtClean="0"/>
              <a:t>2020-12-13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91D67-B7F8-4A4F-A6C3-000A183A2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5456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dirty="0">
                <a:latin typeface="굴림체" panose="020B0609000101010101" pitchFamily="49" charset="-127"/>
                <a:ea typeface="굴림체" panose="020B0609000101010101" pitchFamily="49" charset="-127"/>
              </a:rPr>
              <a:t>다양한 학교에 대한 자료입니다</a:t>
            </a:r>
            <a:r>
              <a:rPr lang="en-US" altLang="ko-KR" sz="1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91D67-B7F8-4A4F-A6C3-000A183A2091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1989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91D67-B7F8-4A4F-A6C3-000A183A2091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399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91D67-B7F8-4A4F-A6C3-000A183A209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699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91D67-B7F8-4A4F-A6C3-000A183A209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551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EE2B-753D-49BB-B852-7991B23A58C8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3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7E182-E787-4795-A933-8F325FD7E822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53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3B6B-36F7-43EF-B597-2590D99009F7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054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CFFB-AB0E-4098-B723-FAEA38B7B690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27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5B7D1-C59C-4A56-9A58-1065E6BD8D9B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851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264B0-6835-41ED-A8A7-91018CDEBD68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42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0E826-D2C2-4251-B0B6-B61D721973E8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24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C4C51-CA41-4927-825F-6991A582C7B0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7A851-0364-4F8E-905C-7D4F851E927B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73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7B89-B10B-4C3C-941D-6FABC384645A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33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5C7F-E205-424F-AB29-4AD9532A96CA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48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CD74-A988-48A3-949C-60DAA6E653E1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3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18EA2-08AE-47A4-AA12-F0DF29BC7424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982B-813D-4707-910B-79C7B4B0C194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80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F5D23-2330-443C-94C9-62112A9E9E81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40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CF08-D48A-4684-83CD-7C9BC7863549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57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ED83-E81E-47AC-9EDA-E978E7791A84}" type="datetime1">
              <a:rPr lang="en-US" altLang="ko-KR" smtClean="0"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97671" y="107576"/>
            <a:ext cx="147021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7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731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700" dirty="0" smtClean="0">
                <a:latin typeface="굴림체" panose="020B0609000101010101" pitchFamily="49" charset="-127"/>
                <a:ea typeface="굴림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706912" y="1983360"/>
            <a:ext cx="468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ko-KR" altLang="en-US" sz="6000" b="1" dirty="0" smtClean="0">
                <a:ln/>
                <a:solidFill>
                  <a:schemeClr val="accent3"/>
                </a:solidFill>
                <a:latin typeface="궁서체" panose="02030609000101010101" pitchFamily="17" charset="-127"/>
                <a:ea typeface="궁서체" panose="02030609000101010101" pitchFamily="17" charset="-127"/>
              </a:rPr>
              <a:t>다양한 학교</a:t>
            </a:r>
            <a:endParaRPr lang="en-US" altLang="ko-KR" sz="6000" b="1" dirty="0">
              <a:ln/>
              <a:solidFill>
                <a:schemeClr val="accent3"/>
              </a:solidFill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431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학교의 분류</a:t>
            </a:r>
            <a:endParaRPr lang="ko-KR" altLang="en-US" sz="5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057400" y="2133600"/>
            <a:ext cx="4845676" cy="3144078"/>
          </a:xfrm>
        </p:spPr>
        <p:txBody>
          <a:bodyPr>
            <a:noAutofit/>
          </a:bodyPr>
          <a:lstStyle/>
          <a:p>
            <a:pPr fontAlgn="base">
              <a:lnSpc>
                <a:spcPts val="2700"/>
              </a:lnSpc>
              <a:buSzPct val="85000"/>
              <a:buFont typeface="바탕체" panose="02030609000101010101" pitchFamily="17" charset="-127"/>
              <a:buChar char="▨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일반계 고등학교</a:t>
            </a:r>
          </a:p>
          <a:p>
            <a:pPr lvl="1" fontAlgn="base">
              <a:lnSpc>
                <a:spcPts val="27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대학 진학이 목표이며 교과목 위주의 수업을 진행</a:t>
            </a:r>
          </a:p>
          <a:p>
            <a:pPr fontAlgn="base">
              <a:lnSpc>
                <a:spcPts val="2700"/>
              </a:lnSpc>
              <a:buSzPct val="85000"/>
              <a:buFont typeface="바탕체" panose="02030609000101010101" pitchFamily="17" charset="-127"/>
              <a:buChar char="▨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특성화 고등학교</a:t>
            </a:r>
          </a:p>
          <a:p>
            <a:pPr lvl="1" fontAlgn="base">
              <a:lnSpc>
                <a:spcPts val="27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사회에 진출하기 위해 전문 교육과정이 중심인 수업을 진행</a:t>
            </a:r>
          </a:p>
          <a:p>
            <a:pPr fontAlgn="base">
              <a:lnSpc>
                <a:spcPts val="2700"/>
              </a:lnSpc>
              <a:buSzPct val="85000"/>
              <a:buFont typeface="바탕체" panose="02030609000101010101" pitchFamily="17" charset="-127"/>
              <a:buChar char="▨"/>
            </a:pPr>
            <a:r>
              <a:rPr lang="ko-KR" altLang="en-US" sz="22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특수목적 고등학교</a:t>
            </a:r>
          </a:p>
          <a:p>
            <a:pPr lvl="1" fontAlgn="base">
              <a:lnSpc>
                <a:spcPts val="2700"/>
              </a:lnSpc>
            </a:pPr>
            <a:r>
              <a:rPr lang="ko-KR" altLang="en-US" sz="20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과학 외국어 예술 체육 등의 특수 분야의 전문적인 수업을 진행</a:t>
            </a:r>
          </a:p>
          <a:p>
            <a:pPr marL="0" indent="0">
              <a:lnSpc>
                <a:spcPts val="2700"/>
              </a:lnSpc>
              <a:buNone/>
            </a:pPr>
            <a:endParaRPr lang="ko-KR" altLang="en-US" sz="2200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pic>
        <p:nvPicPr>
          <p:cNvPr id="6" name="내용 개체 틀 5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5" y="2474827"/>
            <a:ext cx="3600000" cy="288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68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특성화 학교 현황</a:t>
            </a:r>
            <a:endParaRPr lang="ko-KR" altLang="en-US" sz="5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0503187"/>
              </p:ext>
            </p:extLst>
          </p:nvPr>
        </p:nvGraphicFramePr>
        <p:xfrm>
          <a:off x="2589213" y="2133598"/>
          <a:ext cx="8915400" cy="4098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>
                  <a:extLst>
                    <a:ext uri="{9D8B030D-6E8A-4147-A177-3AD203B41FA5}">
                      <a16:colId xmlns:a16="http://schemas.microsoft.com/office/drawing/2014/main" val="1859110052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1431917323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416528668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1281989606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1898721379"/>
                    </a:ext>
                  </a:extLst>
                </a:gridCol>
              </a:tblGrid>
              <a:tr h="102455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대안학교 특성화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직업학교 특성화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893628"/>
                  </a:ext>
                </a:extLst>
              </a:tr>
              <a:tr h="102455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학교수</a:t>
                      </a:r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학생수</a:t>
                      </a:r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학교수</a:t>
                      </a:r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학생수</a:t>
                      </a:r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130715"/>
                  </a:ext>
                </a:extLst>
              </a:tr>
              <a:tr h="10245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중학교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708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없음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406240"/>
                  </a:ext>
                </a:extLst>
              </a:tr>
              <a:tr h="10245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고등학교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21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2,153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132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32,137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26464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71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8" name="그룹 27"/>
          <p:cNvGrpSpPr/>
          <p:nvPr/>
        </p:nvGrpSpPr>
        <p:grpSpPr>
          <a:xfrm>
            <a:off x="1311579" y="580444"/>
            <a:ext cx="9720000" cy="5760000"/>
            <a:chOff x="1798983" y="596348"/>
            <a:chExt cx="8915400" cy="5864087"/>
          </a:xfrm>
        </p:grpSpPr>
        <p:sp>
          <p:nvSpPr>
            <p:cNvPr id="3" name="빗면 2"/>
            <p:cNvSpPr/>
            <p:nvPr/>
          </p:nvSpPr>
          <p:spPr>
            <a:xfrm>
              <a:off x="2345636" y="596348"/>
              <a:ext cx="7812156" cy="775252"/>
            </a:xfrm>
            <a:prstGeom prst="bevel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특수 </a:t>
              </a:r>
              <a:r>
                <a:rPr lang="ko-KR" altLang="en-US" dirty="0" err="1" smtClean="0"/>
                <a:t>목적고</a:t>
              </a:r>
              <a:r>
                <a:rPr lang="ko-KR" altLang="en-US" dirty="0" smtClean="0"/>
                <a:t> 학생수</a:t>
              </a:r>
              <a:endParaRPr lang="ko-KR" altLang="en-US" dirty="0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798983" y="1550504"/>
              <a:ext cx="8915400" cy="4909931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" name="직선 연결선 5"/>
            <p:cNvCxnSpPr/>
            <p:nvPr/>
          </p:nvCxnSpPr>
          <p:spPr>
            <a:xfrm flipV="1">
              <a:off x="3150704" y="1928191"/>
              <a:ext cx="0" cy="3677479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>
              <a:off x="3150704" y="2375453"/>
              <a:ext cx="6500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3150704" y="3021496"/>
              <a:ext cx="6500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3150704" y="3667539"/>
              <a:ext cx="6500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3150704" y="4313582"/>
              <a:ext cx="6500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3150704" y="4959625"/>
              <a:ext cx="6500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>
              <a:off x="3150704" y="5605670"/>
              <a:ext cx="6500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각 삼각형 13"/>
            <p:cNvSpPr/>
            <p:nvPr/>
          </p:nvSpPr>
          <p:spPr>
            <a:xfrm>
              <a:off x="3826565" y="5138530"/>
              <a:ext cx="755374" cy="467140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각 삼각형 14"/>
            <p:cNvSpPr/>
            <p:nvPr/>
          </p:nvSpPr>
          <p:spPr>
            <a:xfrm>
              <a:off x="7851913" y="4661452"/>
              <a:ext cx="755374" cy="944218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각 삼각형 15"/>
            <p:cNvSpPr/>
            <p:nvPr/>
          </p:nvSpPr>
          <p:spPr>
            <a:xfrm>
              <a:off x="5168348" y="2077278"/>
              <a:ext cx="755374" cy="3528392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각 삼각형 16"/>
            <p:cNvSpPr/>
            <p:nvPr/>
          </p:nvSpPr>
          <p:spPr>
            <a:xfrm>
              <a:off x="6510131" y="2673629"/>
              <a:ext cx="755374" cy="2932041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17235" y="5663720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과학고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59627" y="5663720"/>
              <a:ext cx="11728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외국어고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0801" y="5663720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>
                  <a:solidFill>
                    <a:schemeClr val="bg1"/>
                  </a:solidFill>
                </a:rPr>
                <a:t>예술고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772402" y="5663720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 smtClean="0">
                  <a:solidFill>
                    <a:schemeClr val="bg1"/>
                  </a:solidFill>
                </a:rPr>
                <a:t>체육고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76669" y="2166732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20,000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76669" y="2822716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16,000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76669" y="3458818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12,000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76669" y="4114801"/>
              <a:ext cx="974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</a:rPr>
                <a:t>8</a:t>
              </a:r>
              <a:r>
                <a:rPr lang="en-US" altLang="ko-KR" dirty="0" smtClean="0">
                  <a:solidFill>
                    <a:schemeClr val="bg1"/>
                  </a:solidFill>
                </a:rPr>
                <a:t>,000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176669" y="4770784"/>
              <a:ext cx="974034" cy="376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</a:rPr>
                <a:t>4</a:t>
              </a:r>
              <a:r>
                <a:rPr lang="en-US" altLang="ko-KR" dirty="0" smtClean="0">
                  <a:solidFill>
                    <a:schemeClr val="bg1"/>
                  </a:solidFill>
                </a:rPr>
                <a:t>,000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76669" y="5416032"/>
              <a:ext cx="974034" cy="376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chemeClr val="bg1"/>
                  </a:solidFill>
                </a:rPr>
                <a:t>0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203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5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4641574" y="2484783"/>
            <a:ext cx="2312295" cy="2520000"/>
            <a:chOff x="4641574" y="2484783"/>
            <a:chExt cx="2312295" cy="2520000"/>
          </a:xfrm>
        </p:grpSpPr>
        <p:sp>
          <p:nvSpPr>
            <p:cNvPr id="4" name="1/2 액자 3">
              <a:hlinkHover r:id="rId2" action="ppaction://program"/>
            </p:cNvPr>
            <p:cNvSpPr/>
            <p:nvPr/>
          </p:nvSpPr>
          <p:spPr>
            <a:xfrm>
              <a:off x="4641574" y="2484783"/>
              <a:ext cx="2160000" cy="2520000"/>
            </a:xfrm>
            <a:prstGeom prst="halfFrame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1/2 액자 4">
              <a:hlinkHover r:id="rId2" action="ppaction://program"/>
            </p:cNvPr>
            <p:cNvSpPr/>
            <p:nvPr/>
          </p:nvSpPr>
          <p:spPr>
            <a:xfrm flipH="1" flipV="1">
              <a:off x="4793869" y="2484783"/>
              <a:ext cx="2160000" cy="2520000"/>
            </a:xfrm>
            <a:prstGeom prst="halfFrame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685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0">
        <p:split/>
      </p:transition>
    </mc:Choice>
    <mc:Fallback>
      <p:transition spd="slow" advClick="0" advTm="70000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830306"/>
              </p:ext>
            </p:extLst>
          </p:nvPr>
        </p:nvGraphicFramePr>
        <p:xfrm>
          <a:off x="4159403" y="2133598"/>
          <a:ext cx="7345210" cy="4098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042">
                  <a:extLst>
                    <a:ext uri="{9D8B030D-6E8A-4147-A177-3AD203B41FA5}">
                      <a16:colId xmlns:a16="http://schemas.microsoft.com/office/drawing/2014/main" val="1859110052"/>
                    </a:ext>
                  </a:extLst>
                </a:gridCol>
                <a:gridCol w="1469042">
                  <a:extLst>
                    <a:ext uri="{9D8B030D-6E8A-4147-A177-3AD203B41FA5}">
                      <a16:colId xmlns:a16="http://schemas.microsoft.com/office/drawing/2014/main" val="1431917323"/>
                    </a:ext>
                  </a:extLst>
                </a:gridCol>
                <a:gridCol w="1469042">
                  <a:extLst>
                    <a:ext uri="{9D8B030D-6E8A-4147-A177-3AD203B41FA5}">
                      <a16:colId xmlns:a16="http://schemas.microsoft.com/office/drawing/2014/main" val="416528668"/>
                    </a:ext>
                  </a:extLst>
                </a:gridCol>
                <a:gridCol w="1469042">
                  <a:extLst>
                    <a:ext uri="{9D8B030D-6E8A-4147-A177-3AD203B41FA5}">
                      <a16:colId xmlns:a16="http://schemas.microsoft.com/office/drawing/2014/main" val="1281989606"/>
                    </a:ext>
                  </a:extLst>
                </a:gridCol>
                <a:gridCol w="1469042">
                  <a:extLst>
                    <a:ext uri="{9D8B030D-6E8A-4147-A177-3AD203B41FA5}">
                      <a16:colId xmlns:a16="http://schemas.microsoft.com/office/drawing/2014/main" val="1898721379"/>
                    </a:ext>
                  </a:extLst>
                </a:gridCol>
              </a:tblGrid>
              <a:tr h="102455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대안학교 특성화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직업학교 특성화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893628"/>
                  </a:ext>
                </a:extLst>
              </a:tr>
              <a:tr h="102455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학교수</a:t>
                      </a:r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학생수</a:t>
                      </a:r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학교수</a:t>
                      </a:r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학생수</a:t>
                      </a:r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130715"/>
                  </a:ext>
                </a:extLst>
              </a:tr>
              <a:tr h="10245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중학교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708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없음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406240"/>
                  </a:ext>
                </a:extLst>
              </a:tr>
              <a:tr h="10245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고등학교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21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2,153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132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32,137</a:t>
                      </a:r>
                      <a:endParaRPr lang="ko-KR" altLang="en-US" sz="28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26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39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0">
        <p:split/>
      </p:transition>
    </mc:Choice>
    <mc:Fallback xmlns="">
      <p:transition spd="slow" advClick="0" advTm="70000">
        <p:split/>
      </p:transition>
    </mc:Fallback>
  </mc:AlternateContent>
</p:sld>
</file>

<file path=ppt/theme/theme1.xml><?xml version="1.0" encoding="utf-8"?>
<a:theme xmlns:a="http://schemas.openxmlformats.org/drawingml/2006/main" name="줄기">
  <a:themeElements>
    <a:clrScheme name="줄기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줄기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줄기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189</TotalTime>
  <Words>112</Words>
  <Application>Microsoft Office PowerPoint</Application>
  <PresentationFormat>와이드스크린</PresentationFormat>
  <Paragraphs>64</Paragraphs>
  <Slides>6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8" baseType="lpstr">
      <vt:lpstr>HY중고딕</vt:lpstr>
      <vt:lpstr>굴림체</vt:lpstr>
      <vt:lpstr>궁서체</vt:lpstr>
      <vt:lpstr>돋움체</vt:lpstr>
      <vt:lpstr>맑은 고딕</vt:lpstr>
      <vt:lpstr>바탕체</vt:lpstr>
      <vt:lpstr>Arial</vt:lpstr>
      <vt:lpstr>Century Gothic</vt:lpstr>
      <vt:lpstr>Wingdings 3</vt:lpstr>
      <vt:lpstr>줄기</vt:lpstr>
      <vt:lpstr>PowerPoint 프레젠테이션</vt:lpstr>
      <vt:lpstr>학교의 분류</vt:lpstr>
      <vt:lpstr>특성화 학교 현황</vt:lpstr>
      <vt:lpstr>PowerPoint 프레젠테이션</vt:lpstr>
      <vt:lpstr>프로그램 실행</vt:lpstr>
      <vt:lpstr>PowerPoint 프레젠테이션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10</cp:revision>
  <dcterms:created xsi:type="dcterms:W3CDTF">2020-11-27T11:47:35Z</dcterms:created>
  <dcterms:modified xsi:type="dcterms:W3CDTF">2020-12-13T15:01:59Z</dcterms:modified>
</cp:coreProperties>
</file>