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" showSpecialPlsOnTitleSld="0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1" r:id="rId6"/>
  </p:sldIdLst>
  <p:sldSz cx="12192000" cy="6858000"/>
  <p:notesSz cx="6858000" cy="9144000"/>
  <p:custShowLst>
    <p:custShow name="프로그램 실행1" id="0">
      <p:sldLst>
        <p:sld r:id="rId3"/>
        <p:sld r:id="rId4"/>
      </p:sldLst>
    </p:custShow>
    <p:custShow name="프로그램 실행" id="1">
      <p:sldLst>
        <p:sld r:id="rId2"/>
        <p:sld r:id="rId3"/>
        <p:sld r:id="rId5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>
        <p:scale>
          <a:sx n="66" d="100"/>
          <a:sy n="66" d="100"/>
        </p:scale>
        <p:origin x="230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1277" y="3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EA878C-852B-481F-9F29-F18241E8F5BD}" type="datetimeFigureOut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FC4561-07E8-4578-9F51-E78A70053E2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모서리가 접힌 도형 5"/>
          <p:cNvSpPr/>
          <p:nvPr/>
        </p:nvSpPr>
        <p:spPr>
          <a:xfrm>
            <a:off x="1410513" y="347951"/>
            <a:ext cx="3960000" cy="720000"/>
          </a:xfrm>
          <a:prstGeom prst="foldedCorner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i="1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어린이 박물관</a:t>
            </a:r>
            <a:endParaRPr lang="ko-KR" altLang="en-US" sz="2200" i="1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908870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46A304-86E2-4A7C-A51A-39C24816C2C4}" type="datetimeFigureOut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1E8212-03D7-452D-B258-DB00BBA688B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8422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700" dirty="0">
                <a:latin typeface="궁서체" panose="02030609000101010101" pitchFamily="17" charset="-127"/>
                <a:ea typeface="궁서체" panose="02030609000101010101" pitchFamily="17" charset="-127"/>
              </a:rPr>
              <a:t>어린이 박물관 관련 자료입니다</a:t>
            </a:r>
            <a:r>
              <a:rPr lang="en-US" altLang="ko-KR" sz="1700" dirty="0">
                <a:latin typeface="궁서체" panose="02030609000101010101" pitchFamily="17" charset="-127"/>
                <a:ea typeface="궁서체" panose="02030609000101010101" pitchFamily="17" charset="-127"/>
              </a:rPr>
              <a:t>.</a:t>
            </a:r>
            <a:endParaRPr lang="ko-KR" altLang="en-US" sz="17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E8212-03D7-452D-B258-DB00BBA688BC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7602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A1A09-A86A-4D5A-B4BD-00E0A687B556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694698"/>
      </p:ext>
    </p:extLst>
  </p:cSld>
  <p:clrMapOvr>
    <a:masterClrMapping/>
  </p:clrMapOvr>
  <p:transition spd="med" advClick="0" advTm="45000"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B1D3-2897-4972-B882-BBF0C20C32AE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2177438"/>
      </p:ext>
    </p:extLst>
  </p:cSld>
  <p:clrMapOvr>
    <a:masterClrMapping/>
  </p:clrMapOvr>
  <p:transition spd="med" advClick="0" advTm="45000"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103FE-4AC0-4E06-BD98-69AFFA288D07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77298770"/>
      </p:ext>
    </p:extLst>
  </p:cSld>
  <p:clrMapOvr>
    <a:masterClrMapping/>
  </p:clrMapOvr>
  <p:transition spd="med" advClick="0" advTm="45000">
    <p:pull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5CC34-C181-46DA-954A-38B659DB7DDD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9793761"/>
      </p:ext>
    </p:extLst>
  </p:cSld>
  <p:clrMapOvr>
    <a:masterClrMapping/>
  </p:clrMapOvr>
  <p:transition spd="med" advClick="0" advTm="45000">
    <p:pull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E623D-3180-43DD-932F-E806258B551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35511019"/>
      </p:ext>
    </p:extLst>
  </p:cSld>
  <p:clrMapOvr>
    <a:masterClrMapping/>
  </p:clrMapOvr>
  <p:transition spd="med" advClick="0" advTm="45000">
    <p:pull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AB9CE-9C3E-4CC6-AC3C-6BCDB43EE6B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0433205"/>
      </p:ext>
    </p:extLst>
  </p:cSld>
  <p:clrMapOvr>
    <a:masterClrMapping/>
  </p:clrMapOvr>
  <p:transition spd="med" advClick="0" advTm="45000">
    <p:pull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9BA6-6846-400C-AA87-AC5CA56A9917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8964039"/>
      </p:ext>
    </p:extLst>
  </p:cSld>
  <p:clrMapOvr>
    <a:masterClrMapping/>
  </p:clrMapOvr>
  <p:transition spd="med" advClick="0" advTm="45000">
    <p:pull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26B58-14E3-400F-A9D8-78DC8DD9B883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3855710"/>
      </p:ext>
    </p:extLst>
  </p:cSld>
  <p:clrMapOvr>
    <a:masterClrMapping/>
  </p:clrMapOvr>
  <p:transition spd="med" advClick="0" advTm="45000"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B00C2-E2B4-461E-A15B-146B11978EDF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1466411"/>
      </p:ext>
    </p:extLst>
  </p:cSld>
  <p:clrMapOvr>
    <a:masterClrMapping/>
  </p:clrMapOvr>
  <p:transition spd="med" advClick="0" advTm="45000"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5F24C-FD75-4391-9A66-79B3400FF659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7431719"/>
      </p:ext>
    </p:extLst>
  </p:cSld>
  <p:clrMapOvr>
    <a:masterClrMapping/>
  </p:clrMapOvr>
  <p:transition spd="med" advClick="0" advTm="45000"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22184-1525-490A-AB2F-F16ED7F1C831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9346136"/>
      </p:ext>
    </p:extLst>
  </p:cSld>
  <p:clrMapOvr>
    <a:masterClrMapping/>
  </p:clrMapOvr>
  <p:transition spd="med" advClick="0" advTm="45000"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26407-0A08-436D-88B1-40A6E29987EF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1791419"/>
      </p:ext>
    </p:extLst>
  </p:cSld>
  <p:clrMapOvr>
    <a:masterClrMapping/>
  </p:clrMapOvr>
  <p:transition spd="med" advClick="0" advTm="45000"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4DD45-EB17-4B53-9395-ABAB22C576C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5253753"/>
      </p:ext>
    </p:extLst>
  </p:cSld>
  <p:clrMapOvr>
    <a:masterClrMapping/>
  </p:clrMapOvr>
  <p:transition spd="med" advClick="0" advTm="45000"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4727E-E2EB-4B51-ACED-19E09F98648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2207668"/>
      </p:ext>
    </p:extLst>
  </p:cSld>
  <p:clrMapOvr>
    <a:masterClrMapping/>
  </p:clrMapOvr>
  <p:transition spd="med" advClick="0" advTm="45000"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D8F28-98BB-4808-A5D2-084523E693A6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3923622"/>
      </p:ext>
    </p:extLst>
  </p:cSld>
  <p:clrMapOvr>
    <a:masterClrMapping/>
  </p:clrMapOvr>
  <p:transition spd="med" advClick="0" advTm="45000"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F8491-41D6-4474-8FD6-357F663A60FE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8453555"/>
      </p:ext>
    </p:extLst>
  </p:cSld>
  <p:clrMapOvr>
    <a:masterClrMapping/>
  </p:clrMapOvr>
  <p:transition spd="med" advClick="0" advTm="45000"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5C47C-DF47-44CA-868D-9D6CB0D7A57D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00">
                <a:solidFill>
                  <a:schemeClr val="accent1"/>
                </a:solidFill>
              </a:defRPr>
            </a:lvl1pPr>
          </a:lstStyle>
          <a:p>
            <a:fld id="{5E74CA83-687C-4A7A-9C78-6F900300A73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0733314" y="152400"/>
            <a:ext cx="13389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dirty="0" err="1" smtClean="0">
                <a:latin typeface="바탕체" panose="02030609000101010101" pitchFamily="17" charset="-127"/>
                <a:ea typeface="바탕체" panose="02030609000101010101" pitchFamily="17" charset="-127"/>
              </a:rPr>
              <a:t>내이름</a:t>
            </a:r>
            <a:endParaRPr lang="ko-KR" altLang="en-US" sz="30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9059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ransition spd="med" advClick="0" advTm="45000">
    <p:pull dir="r"/>
  </p:transition>
  <p:hf hdr="0" ftr="0" dt="0"/>
  <p:txStyles>
    <p:titleStyle>
      <a:lvl1pPr algn="l" defTabSz="457200" rtl="0" eaLnBrk="1" latinLnBrk="1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file:///C:\Windows\notepad.exe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sz="3000" dirty="0" smtClean="0">
                <a:latin typeface="굴림체" panose="020B0609000101010101" pitchFamily="49" charset="-127"/>
                <a:ea typeface="굴림체" panose="020B0609000101010101" pitchFamily="49" charset="-127"/>
                <a:hlinkClick r:id="rId3"/>
              </a:rPr>
              <a:t>하이퍼링크</a:t>
            </a:r>
            <a:endParaRPr lang="ko-KR" altLang="en-US" sz="30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3422832" y="2967335"/>
            <a:ext cx="5760000" cy="1188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6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궁서체" panose="02030609000101010101" pitchFamily="17" charset="-127"/>
                <a:ea typeface="궁서체" panose="02030609000101010101" pitchFamily="17" charset="-127"/>
              </a:rPr>
              <a:t>어린이 박물관</a:t>
            </a:r>
            <a:endParaRPr lang="en-US" altLang="ko-KR" sz="6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15345127"/>
      </p:ext>
    </p:extLst>
  </p:cSld>
  <p:clrMapOvr>
    <a:masterClrMapping/>
  </p:clrMapOvr>
  <p:transition spd="med" advClick="0" advTm="45000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체험 어린이 박물관</a:t>
            </a:r>
            <a:endParaRPr lang="ko-KR" altLang="en-US" sz="56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pic>
        <p:nvPicPr>
          <p:cNvPr id="8" name="내용 개체 틀 7"/>
          <p:cNvPicPr preferRelativeResize="0"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031" y="3163093"/>
            <a:ext cx="3240000" cy="2520000"/>
          </a:xfrm>
        </p:spPr>
      </p:pic>
      <p:sp>
        <p:nvSpPr>
          <p:cNvPr id="7" name="내용 개체 틀 6"/>
          <p:cNvSpPr>
            <a:spLocks noGrp="1"/>
          </p:cNvSpPr>
          <p:nvPr>
            <p:ph sz="half" idx="2"/>
          </p:nvPr>
        </p:nvSpPr>
        <p:spPr>
          <a:xfrm>
            <a:off x="5089969" y="2160589"/>
            <a:ext cx="4489459" cy="3663267"/>
          </a:xfrm>
        </p:spPr>
        <p:txBody>
          <a:bodyPr>
            <a:noAutofit/>
          </a:bodyPr>
          <a:lstStyle/>
          <a:p>
            <a:pPr fontAlgn="base">
              <a:lnSpc>
                <a:spcPts val="2400"/>
              </a:lnSpc>
              <a:buSzPct val="95000"/>
              <a:buFont typeface="굴림체" panose="020B0609000101010101" pitchFamily="49" charset="-127"/>
              <a:buChar char="♠"/>
            </a:pPr>
            <a:r>
              <a:rPr lang="ko-KR" altLang="en-US" sz="26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장소 및 대상</a:t>
            </a:r>
          </a:p>
          <a:p>
            <a:pPr lvl="1" fontAlgn="base">
              <a:lnSpc>
                <a:spcPts val="2400"/>
              </a:lnSpc>
            </a:pP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상설 전시관 교육관 어린이 박물관</a:t>
            </a:r>
          </a:p>
          <a:p>
            <a:pPr lvl="1" fontAlgn="base">
              <a:lnSpc>
                <a:spcPts val="2400"/>
              </a:lnSpc>
            </a:pP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초등학생 및 동반가족</a:t>
            </a:r>
          </a:p>
          <a:p>
            <a:pPr fontAlgn="base">
              <a:lnSpc>
                <a:spcPts val="2400"/>
              </a:lnSpc>
              <a:buSzPct val="95000"/>
              <a:buFont typeface="굴림체" panose="020B0609000101010101" pitchFamily="49" charset="-127"/>
              <a:buChar char="♠"/>
            </a:pPr>
            <a:r>
              <a:rPr lang="ko-KR" altLang="en-US" sz="26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신청방법</a:t>
            </a:r>
          </a:p>
          <a:p>
            <a:pPr lvl="1" fontAlgn="base">
              <a:lnSpc>
                <a:spcPts val="2400"/>
              </a:lnSpc>
            </a:pP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인터넷 접수 및 전화 접수</a:t>
            </a:r>
          </a:p>
          <a:p>
            <a:pPr fontAlgn="base">
              <a:lnSpc>
                <a:spcPts val="2400"/>
              </a:lnSpc>
              <a:buSzPct val="95000"/>
              <a:buFont typeface="굴림체" panose="020B0609000101010101" pitchFamily="49" charset="-127"/>
              <a:buChar char="♠"/>
            </a:pPr>
            <a:r>
              <a:rPr lang="ko-KR" altLang="en-US" sz="26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요일 및 시간</a:t>
            </a:r>
          </a:p>
          <a:p>
            <a:pPr lvl="1" fontAlgn="base">
              <a:lnSpc>
                <a:spcPts val="2400"/>
              </a:lnSpc>
            </a:pP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8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월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, 10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월 중 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2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회이며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여름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겨울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방학 중에는 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4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회 </a:t>
            </a:r>
            <a:r>
              <a:rPr lang="ko-KR" altLang="en-US" sz="2000" u="sng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운영</a:t>
            </a:r>
            <a:endParaRPr lang="ko-KR" altLang="en-US" sz="2000" u="sng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7794604"/>
      </p:ext>
    </p:extLst>
  </p:cSld>
  <p:clrMapOvr>
    <a:masterClrMapping/>
  </p:clrMapOvr>
  <p:transition spd="med" advClick="0" advTm="4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박물관을 찾아서</a:t>
            </a:r>
            <a:endParaRPr lang="ko-KR" altLang="en-US" sz="56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graphicFrame>
        <p:nvGraphicFramePr>
          <p:cNvPr id="8" name="내용 개체 틀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8643649"/>
              </p:ext>
            </p:extLst>
          </p:nvPr>
        </p:nvGraphicFramePr>
        <p:xfrm>
          <a:off x="677863" y="2083632"/>
          <a:ext cx="9500458" cy="3957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5723">
                  <a:extLst>
                    <a:ext uri="{9D8B030D-6E8A-4147-A177-3AD203B41FA5}">
                      <a16:colId xmlns:a16="http://schemas.microsoft.com/office/drawing/2014/main" val="1967088307"/>
                    </a:ext>
                  </a:extLst>
                </a:gridCol>
                <a:gridCol w="2286219">
                  <a:extLst>
                    <a:ext uri="{9D8B030D-6E8A-4147-A177-3AD203B41FA5}">
                      <a16:colId xmlns:a16="http://schemas.microsoft.com/office/drawing/2014/main" val="3340808333"/>
                    </a:ext>
                  </a:extLst>
                </a:gridCol>
                <a:gridCol w="5214038">
                  <a:extLst>
                    <a:ext uri="{9D8B030D-6E8A-4147-A177-3AD203B41FA5}">
                      <a16:colId xmlns:a16="http://schemas.microsoft.com/office/drawing/2014/main" val="476984082"/>
                    </a:ext>
                  </a:extLst>
                </a:gridCol>
                <a:gridCol w="794478">
                  <a:extLst>
                    <a:ext uri="{9D8B030D-6E8A-4147-A177-3AD203B41FA5}">
                      <a16:colId xmlns:a16="http://schemas.microsoft.com/office/drawing/2014/main" val="2735556784"/>
                    </a:ext>
                  </a:extLst>
                </a:gridCol>
              </a:tblGrid>
              <a:tr h="49000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위치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구분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특징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비고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510242275"/>
                  </a:ext>
                </a:extLst>
              </a:tr>
              <a:tr h="86693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경기도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자연생태박물관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동식물 화석과</a:t>
                      </a:r>
                      <a:r>
                        <a:rPr lang="ko-KR" altLang="en-US" sz="2000" baseline="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 곤충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·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식물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·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어류 등 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335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종 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8,000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여 점 전시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774458"/>
                  </a:ext>
                </a:extLst>
              </a:tr>
              <a:tr h="86693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제주도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제주화석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박물관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지구 역사와 생물 변화를 살펴볼 수 있는 전문 박물관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4881525"/>
                  </a:ext>
                </a:extLst>
              </a:tr>
              <a:tr h="490005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서울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국립중앙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박물관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한국의 문화유산을 보존 및 전시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7495937"/>
                  </a:ext>
                </a:extLst>
              </a:tr>
              <a:tr h="1243858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어린이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박물관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어린이들이 전통문화에 대한 관심을 갖고 우리 문화를 바르게 이해하여 자긍심을 향상시키기 위하여 건립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5496661"/>
                  </a:ext>
                </a:extLst>
              </a:tr>
            </a:tbl>
          </a:graphicData>
        </a:graphic>
      </p:graphicFrame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3378144"/>
      </p:ext>
    </p:extLst>
  </p:cSld>
  <p:clrMapOvr>
    <a:masterClrMapping/>
  </p:clrMapOvr>
  <p:transition spd="med" advClick="0" advTm="45000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6</a:t>
            </a:fld>
            <a:endParaRPr lang="ko-KR" altLang="en-US"/>
          </a:p>
        </p:txBody>
      </p:sp>
      <p:grpSp>
        <p:nvGrpSpPr>
          <p:cNvPr id="27" name="그룹 26"/>
          <p:cNvGrpSpPr/>
          <p:nvPr/>
        </p:nvGrpSpPr>
        <p:grpSpPr>
          <a:xfrm>
            <a:off x="1336906" y="804164"/>
            <a:ext cx="9360000" cy="5400000"/>
            <a:chOff x="862344" y="827314"/>
            <a:chExt cx="8667736" cy="5075646"/>
          </a:xfrm>
        </p:grpSpPr>
        <p:sp>
          <p:nvSpPr>
            <p:cNvPr id="5" name="모서리가 둥근 직사각형 4"/>
            <p:cNvSpPr/>
            <p:nvPr/>
          </p:nvSpPr>
          <p:spPr>
            <a:xfrm>
              <a:off x="1752600" y="827314"/>
              <a:ext cx="7521402" cy="827315"/>
            </a:xfrm>
            <a:prstGeom prst="roundRect">
              <a:avLst/>
            </a:prstGeom>
            <a:blipFill>
              <a:blip r:embed="rId2"/>
              <a:tile tx="0" ty="0" sx="100000" sy="100000" flip="none" algn="tl"/>
            </a:blipFill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mtClean="0"/>
                <a:t>박물관 이용자 분석</a:t>
              </a:r>
              <a:endParaRPr lang="ko-KR" altLang="en-US"/>
            </a:p>
          </p:txBody>
        </p:sp>
        <p:cxnSp>
          <p:nvCxnSpPr>
            <p:cNvPr id="7" name="직선 연결선 6"/>
            <p:cNvCxnSpPr/>
            <p:nvPr/>
          </p:nvCxnSpPr>
          <p:spPr>
            <a:xfrm>
              <a:off x="1920240" y="2621280"/>
              <a:ext cx="760984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 7"/>
            <p:cNvCxnSpPr/>
            <p:nvPr/>
          </p:nvCxnSpPr>
          <p:spPr>
            <a:xfrm>
              <a:off x="1920240" y="5435600"/>
              <a:ext cx="760984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1920240" y="4732020"/>
              <a:ext cx="760984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/>
            <p:cNvCxnSpPr/>
            <p:nvPr/>
          </p:nvCxnSpPr>
          <p:spPr>
            <a:xfrm>
              <a:off x="1920240" y="4028440"/>
              <a:ext cx="760984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 10"/>
            <p:cNvCxnSpPr/>
            <p:nvPr/>
          </p:nvCxnSpPr>
          <p:spPr>
            <a:xfrm>
              <a:off x="1920240" y="3324860"/>
              <a:ext cx="760984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/>
            <p:cNvCxnSpPr/>
            <p:nvPr/>
          </p:nvCxnSpPr>
          <p:spPr>
            <a:xfrm flipV="1">
              <a:off x="1910080" y="2148840"/>
              <a:ext cx="10160" cy="329184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사다리꼴 13"/>
            <p:cNvSpPr/>
            <p:nvPr/>
          </p:nvSpPr>
          <p:spPr>
            <a:xfrm>
              <a:off x="2754775" y="2358207"/>
              <a:ext cx="1111169" cy="3072313"/>
            </a:xfrm>
            <a:prstGeom prst="trapezoid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사다리꼴 14"/>
            <p:cNvSpPr/>
            <p:nvPr/>
          </p:nvSpPr>
          <p:spPr>
            <a:xfrm>
              <a:off x="4348940" y="2884354"/>
              <a:ext cx="1111169" cy="2546165"/>
            </a:xfrm>
            <a:prstGeom prst="trapezoid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사다리꼴 15"/>
            <p:cNvSpPr/>
            <p:nvPr/>
          </p:nvSpPr>
          <p:spPr>
            <a:xfrm>
              <a:off x="5943105" y="3093721"/>
              <a:ext cx="1111169" cy="2336797"/>
            </a:xfrm>
            <a:prstGeom prst="trapezoid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사다리꼴 16"/>
            <p:cNvSpPr/>
            <p:nvPr/>
          </p:nvSpPr>
          <p:spPr>
            <a:xfrm>
              <a:off x="7537270" y="5116010"/>
              <a:ext cx="1111169" cy="314508"/>
            </a:xfrm>
            <a:prstGeom prst="trapezoid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862344" y="2339506"/>
              <a:ext cx="866263" cy="5355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60680" indent="-127000" algn="just" fontAlgn="base">
                <a:lnSpc>
                  <a:spcPct val="160000"/>
                </a:lnSpc>
              </a:pPr>
              <a:r>
                <a:rPr lang="en-US" altLang="ko-KR" kern="0" dirty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40%</a:t>
              </a:r>
              <a:endParaRPr lang="en-US" altLang="ko-KR" kern="0" dirty="0">
                <a:solidFill>
                  <a:srgbClr val="000000"/>
                </a:solidFill>
              </a:endParaRPr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862344" y="3057094"/>
              <a:ext cx="866263" cy="5355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60680" indent="-127000" algn="just" fontAlgn="base">
                <a:lnSpc>
                  <a:spcPct val="160000"/>
                </a:lnSpc>
              </a:pPr>
              <a:r>
                <a:rPr lang="en-US" altLang="ko-KR" kern="0" dirty="0" smtClean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30</a:t>
              </a:r>
              <a:r>
                <a:rPr lang="en-US" altLang="ko-KR" kern="0" dirty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%</a:t>
              </a:r>
              <a:endParaRPr lang="en-US" altLang="ko-KR" kern="0" dirty="0">
                <a:solidFill>
                  <a:srgbClr val="000000"/>
                </a:solidFill>
              </a:endParaRPr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862344" y="3760674"/>
              <a:ext cx="866263" cy="5355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60680" indent="-127000" algn="just" fontAlgn="base">
                <a:lnSpc>
                  <a:spcPct val="160000"/>
                </a:lnSpc>
              </a:pPr>
              <a:r>
                <a:rPr lang="en-US" altLang="ko-KR" kern="0" dirty="0" smtClean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20</a:t>
              </a:r>
              <a:r>
                <a:rPr lang="en-US" altLang="ko-KR" kern="0" dirty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%</a:t>
              </a:r>
              <a:endParaRPr lang="en-US" altLang="ko-KR" kern="0" dirty="0">
                <a:solidFill>
                  <a:srgbClr val="000000"/>
                </a:solidFill>
              </a:endParaRP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862344" y="4464254"/>
              <a:ext cx="866263" cy="5355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60680" indent="-127000" algn="just" fontAlgn="base">
                <a:lnSpc>
                  <a:spcPct val="160000"/>
                </a:lnSpc>
              </a:pPr>
              <a:r>
                <a:rPr lang="en-US" altLang="ko-KR" kern="0" dirty="0" smtClean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10</a:t>
              </a:r>
              <a:r>
                <a:rPr lang="en-US" altLang="ko-KR" kern="0" dirty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%</a:t>
              </a:r>
              <a:endParaRPr lang="en-US" altLang="ko-KR" kern="0" dirty="0">
                <a:solidFill>
                  <a:srgbClr val="000000"/>
                </a:solidFill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925662" y="5167834"/>
              <a:ext cx="739626" cy="5355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60680" indent="-127000" algn="just" fontAlgn="base">
                <a:lnSpc>
                  <a:spcPct val="160000"/>
                </a:lnSpc>
              </a:pPr>
              <a:r>
                <a:rPr lang="en-US" altLang="ko-KR" kern="0" dirty="0" smtClean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0</a:t>
              </a:r>
              <a:r>
                <a:rPr lang="en-US" altLang="ko-KR" kern="0" dirty="0">
                  <a:solidFill>
                    <a:srgbClr val="000000"/>
                  </a:solidFill>
                  <a:latin typeface="함초롬바탕" panose="02030604000101010101" pitchFamily="18" charset="-127"/>
                </a:rPr>
                <a:t>%</a:t>
              </a:r>
              <a:endParaRPr lang="en-US" altLang="ko-KR" kern="0" dirty="0">
                <a:solidFill>
                  <a:srgbClr val="000000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639027" y="5533628"/>
              <a:ext cx="13658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mtClean="0"/>
                <a:t>일반관람객</a:t>
              </a:r>
              <a:endParaRPr lang="ko-KR" alt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221617" y="5533628"/>
              <a:ext cx="13658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smtClean="0"/>
                <a:t>청소년</a:t>
              </a:r>
              <a:endParaRPr lang="ko-KR" altLang="en-US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815782" y="5533628"/>
              <a:ext cx="13658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err="1" smtClean="0"/>
                <a:t>학생및단체</a:t>
              </a:r>
              <a:endParaRPr lang="ko-KR" altLang="en-US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409947" y="5533628"/>
              <a:ext cx="13658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smtClean="0"/>
                <a:t>외국인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54641761"/>
      </p:ext>
    </p:extLst>
  </p:cSld>
  <p:clrMapOvr>
    <a:masterClrMapping/>
  </p:clrMapOvr>
  <p:transition spd="med" advClick="0" advTm="4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2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프로그램 실행</a:t>
            </a:r>
            <a:endParaRPr lang="ko-KR" altLang="en-US" sz="52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7</a:t>
            </a:fld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3136739" y="1982096"/>
            <a:ext cx="2700000" cy="2700000"/>
            <a:chOff x="3136739" y="1982096"/>
            <a:chExt cx="2700000" cy="2700000"/>
          </a:xfrm>
        </p:grpSpPr>
        <p:sp>
          <p:nvSpPr>
            <p:cNvPr id="4" name="L 도형 3">
              <a:hlinkHover r:id="rId2" action="ppaction://program"/>
            </p:cNvPr>
            <p:cNvSpPr/>
            <p:nvPr/>
          </p:nvSpPr>
          <p:spPr>
            <a:xfrm>
              <a:off x="3136739" y="2882096"/>
              <a:ext cx="1800000" cy="1800000"/>
            </a:xfrm>
            <a:prstGeom prst="corner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5334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L 도형 4">
              <a:hlinkHover r:id="rId2" action="ppaction://program"/>
            </p:cNvPr>
            <p:cNvSpPr/>
            <p:nvPr/>
          </p:nvSpPr>
          <p:spPr>
            <a:xfrm flipH="1" flipV="1">
              <a:off x="4036739" y="1982096"/>
              <a:ext cx="1800000" cy="1800000"/>
            </a:xfrm>
            <a:prstGeom prst="corner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5334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11656"/>
      </p:ext>
    </p:extLst>
  </p:cSld>
  <p:clrMapOvr>
    <a:masterClrMapping/>
  </p:clrMapOvr>
  <p:transition spd="med" advClick="0" advTm="45000"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패싯">
  <a:themeElements>
    <a:clrScheme name="패싯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패싯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패싯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264</TotalTime>
  <Words>127</Words>
  <Application>Microsoft Office PowerPoint</Application>
  <PresentationFormat>와이드스크린</PresentationFormat>
  <Paragraphs>43</Paragraphs>
  <Slides>5</Slides>
  <Notes>1</Notes>
  <HiddenSlides>1</HiddenSlides>
  <MMClips>0</MMClips>
  <ScaleCrop>false</ScaleCrop>
  <HeadingPairs>
    <vt:vector size="8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  <vt:variant>
        <vt:lpstr>재구성한 쇼</vt:lpstr>
      </vt:variant>
      <vt:variant>
        <vt:i4>2</vt:i4>
      </vt:variant>
    </vt:vector>
  </HeadingPairs>
  <TitlesOfParts>
    <vt:vector size="17" baseType="lpstr">
      <vt:lpstr>HY그래픽M</vt:lpstr>
      <vt:lpstr>굴림체</vt:lpstr>
      <vt:lpstr>궁서체</vt:lpstr>
      <vt:lpstr>맑은 고딕</vt:lpstr>
      <vt:lpstr>바탕체</vt:lpstr>
      <vt:lpstr>함초롬바탕</vt:lpstr>
      <vt:lpstr>Arial</vt:lpstr>
      <vt:lpstr>Trebuchet MS</vt:lpstr>
      <vt:lpstr>Wingdings 3</vt:lpstr>
      <vt:lpstr>패싯</vt:lpstr>
      <vt:lpstr>PowerPoint 프레젠테이션</vt:lpstr>
      <vt:lpstr>체험 어린이 박물관</vt:lpstr>
      <vt:lpstr>박물관을 찾아서</vt:lpstr>
      <vt:lpstr>PowerPoint 프레젠테이션</vt:lpstr>
      <vt:lpstr>프로그램 실행</vt:lpstr>
      <vt:lpstr>프로그램 실행1</vt:lpstr>
      <vt:lpstr>프로그램 실행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14</cp:revision>
  <dcterms:created xsi:type="dcterms:W3CDTF">2020-12-12T03:38:09Z</dcterms:created>
  <dcterms:modified xsi:type="dcterms:W3CDTF">2020-12-12T08:03:02Z</dcterms:modified>
</cp:coreProperties>
</file>