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6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custShowLst>
    <p:custShow name="프로그램 실행1" id="0">
      <p:sldLst>
        <p:sld r:id="rId2"/>
        <p:sld r:id="rId5"/>
      </p:sldLst>
    </p:custShow>
    <p:custShow name="프로그램 실행2" id="1">
      <p:sldLst>
        <p:sld r:id="rId2"/>
        <p:sld r:id="rId5"/>
        <p:sld r:id="rId6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19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443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780888-421D-4F26-910D-8E99296D1545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6" name="오각형 5"/>
          <p:cNvSpPr/>
          <p:nvPr/>
        </p:nvSpPr>
        <p:spPr>
          <a:xfrm>
            <a:off x="1628207" y="458788"/>
            <a:ext cx="3600000" cy="612000"/>
          </a:xfrm>
          <a:prstGeom prst="homePlat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ko-KR" altLang="en-US" sz="2200" b="1" dirty="0" err="1" smtClean="0">
                <a:latin typeface="돋움체" panose="020B0609000101010101" pitchFamily="49" charset="-127"/>
                <a:ea typeface="돋움체" panose="020B0609000101010101" pitchFamily="49" charset="-127"/>
              </a:rPr>
              <a:t>여행자료</a:t>
            </a:r>
            <a:endParaRPr lang="ko-KR" altLang="en-US" sz="2200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82339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F5D569-D658-4E36-A190-A1E91AE641AC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E458E-67F6-4239-8396-8BB3DDEFE0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1845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458E-67F6-4239-8396-8BB3DDEFE014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7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해외여행과 </a:t>
            </a:r>
            <a:r>
              <a:rPr lang="ko-KR" altLang="en-US" sz="1500" dirty="0">
                <a:latin typeface="굴림체" panose="020B0609000101010101" pitchFamily="49" charset="-127"/>
                <a:ea typeface="굴림체" panose="020B0609000101010101" pitchFamily="49" charset="-127"/>
              </a:rPr>
              <a:t>관련된 </a:t>
            </a:r>
            <a:r>
              <a:rPr lang="ko-KR" altLang="en-US" sz="1500" dirty="0" err="1" smtClean="0">
                <a:latin typeface="굴림체" panose="020B0609000101010101" pitchFamily="49" charset="-127"/>
                <a:ea typeface="굴림체" panose="020B0609000101010101" pitchFamily="49" charset="-127"/>
              </a:rPr>
              <a:t>준비사항입니다</a:t>
            </a:r>
            <a:r>
              <a:rPr lang="en-US" altLang="ko-KR" sz="15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.</a:t>
            </a:r>
            <a:endParaRPr lang="ko-KR" altLang="en-US" sz="15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458E-67F6-4239-8396-8BB3DDEFE014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7322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458E-67F6-4239-8396-8BB3DDEFE014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533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458E-67F6-4239-8396-8BB3DDEFE014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5159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7C2011D-C1A6-42A7-ABC8-BF63D640CBCB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63EC8-EA13-48A2-A6F0-8A0268B4BD34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58C9-327D-4AE2-9EF7-4B61202ED864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BEC60-3DC3-4849-B9DC-2814E72F0425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2DE6768-741D-42A4-8A33-A5CD62407F73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24DA-EE76-4F58-A4E3-B859251DA697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E0458-0FFA-4951-9F82-DF926A7B3763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A3C8-2615-4A79-88F8-F46574D62D50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46CF2-B0C9-49F5-883C-7655F50912CF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C85B8243-CC88-48E2-8A82-A3CFF5F1EE0C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765499E0-C5F7-45DA-946D-88331A81C344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6452A1E-6C02-44A6-919F-1AD552C8B742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 userDrawn="1"/>
        </p:nvSpPr>
        <p:spPr>
          <a:xfrm>
            <a:off x="10381129" y="80682"/>
            <a:ext cx="15274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○○○</a:t>
            </a:r>
            <a:endParaRPr lang="ko-KR" altLang="en-US" sz="3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500" dirty="0" smtClean="0">
                <a:latin typeface="바탕체" panose="02030609000101010101" pitchFamily="17" charset="-127"/>
                <a:ea typeface="바탕체" panose="02030609000101010101" pitchFamily="17" charset="-127"/>
                <a:hlinkClick r:id="rId3"/>
              </a:rPr>
              <a:t>하이퍼링크</a:t>
            </a:r>
            <a:endParaRPr lang="ko-KR" altLang="en-US" sz="35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직사각형 4"/>
          <p:cNvSpPr/>
          <p:nvPr/>
        </p:nvSpPr>
        <p:spPr>
          <a:xfrm>
            <a:off x="4742111" y="2689040"/>
            <a:ext cx="3240000" cy="972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55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여행가기</a:t>
            </a:r>
            <a:endParaRPr lang="en-US" altLang="ko-KR" sz="5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4740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해외여행 준비사항</a:t>
            </a:r>
            <a:endParaRPr lang="ko-KR" altLang="en-US" sz="4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5690152" cy="3619500"/>
          </a:xfrm>
        </p:spPr>
        <p:txBody>
          <a:bodyPr>
            <a:noAutofit/>
          </a:bodyPr>
          <a:lstStyle/>
          <a:p>
            <a:pPr fontAlgn="base">
              <a:lnSpc>
                <a:spcPts val="2600"/>
              </a:lnSpc>
              <a:buSzPct val="90000"/>
              <a:buFont typeface="궁서체" panose="02030609000101010101" pitchFamily="17" charset="-127"/>
              <a:buChar char="♥"/>
            </a:pPr>
            <a:r>
              <a:rPr lang="ko-KR" altLang="en-US" sz="22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준비사항 </a:t>
            </a:r>
            <a:r>
              <a:rPr lang="en-US" altLang="ko-KR" sz="22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1</a:t>
            </a:r>
            <a:endParaRPr lang="ko-KR" altLang="en-US" sz="2200" b="1" dirty="0">
              <a:latin typeface="궁서체" panose="02030609000101010101" pitchFamily="17" charset="-127"/>
              <a:ea typeface="궁서체" panose="02030609000101010101" pitchFamily="17" charset="-127"/>
            </a:endParaRPr>
          </a:p>
          <a:p>
            <a:pPr lvl="1" fontAlgn="base">
              <a:lnSpc>
                <a:spcPts val="2600"/>
              </a:lnSpc>
            </a:pPr>
            <a:r>
              <a:rPr lang="ko-KR" altLang="en-US" sz="19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여권</a:t>
            </a:r>
          </a:p>
          <a:p>
            <a:pPr lvl="1" fontAlgn="base">
              <a:lnSpc>
                <a:spcPts val="2600"/>
              </a:lnSpc>
            </a:pPr>
            <a:r>
              <a:rPr lang="ko-KR" altLang="en-US" sz="19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교통편에 따른 티켓 확인과 숙박예약확인</a:t>
            </a:r>
          </a:p>
          <a:p>
            <a:pPr lvl="1" fontAlgn="base">
              <a:lnSpc>
                <a:spcPts val="2600"/>
              </a:lnSpc>
            </a:pPr>
            <a:r>
              <a:rPr lang="ko-KR" altLang="en-US" sz="19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돈</a:t>
            </a:r>
            <a:r>
              <a:rPr lang="en-US" altLang="ko-KR" sz="19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, </a:t>
            </a:r>
            <a:r>
              <a:rPr lang="ko-KR" altLang="en-US" sz="19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신용카드</a:t>
            </a:r>
            <a:r>
              <a:rPr lang="en-US" altLang="ko-KR" sz="19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, </a:t>
            </a:r>
            <a:r>
              <a:rPr lang="ko-KR" altLang="en-US" sz="19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여행자수표</a:t>
            </a:r>
          </a:p>
          <a:p>
            <a:pPr fontAlgn="base">
              <a:lnSpc>
                <a:spcPts val="2600"/>
              </a:lnSpc>
              <a:buSzPct val="90000"/>
              <a:buFont typeface="궁서체" panose="02030609000101010101" pitchFamily="17" charset="-127"/>
              <a:buChar char="♥"/>
            </a:pPr>
            <a:r>
              <a:rPr lang="ko-KR" altLang="en-US" sz="22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준비사항 </a:t>
            </a:r>
            <a:r>
              <a:rPr lang="en-US" altLang="ko-KR" sz="22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2</a:t>
            </a:r>
            <a:endParaRPr lang="ko-KR" altLang="en-US" sz="2200" b="1" dirty="0">
              <a:latin typeface="궁서체" panose="02030609000101010101" pitchFamily="17" charset="-127"/>
              <a:ea typeface="궁서체" panose="02030609000101010101" pitchFamily="17" charset="-127"/>
            </a:endParaRPr>
          </a:p>
          <a:p>
            <a:pPr lvl="1" fontAlgn="base">
              <a:lnSpc>
                <a:spcPts val="2600"/>
              </a:lnSpc>
            </a:pPr>
            <a:r>
              <a:rPr lang="ko-KR" altLang="en-US" sz="19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전자사전과 </a:t>
            </a:r>
            <a:r>
              <a:rPr lang="ko-KR" altLang="en-US" sz="1900" b="1" dirty="0" err="1">
                <a:latin typeface="궁서체" panose="02030609000101010101" pitchFamily="17" charset="-127"/>
                <a:ea typeface="궁서체" panose="02030609000101010101" pitchFamily="17" charset="-127"/>
              </a:rPr>
              <a:t>최신지도</a:t>
            </a:r>
            <a:r>
              <a:rPr lang="en-US" altLang="ko-KR" sz="19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, </a:t>
            </a:r>
            <a:r>
              <a:rPr lang="ko-KR" altLang="en-US" sz="19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필기구</a:t>
            </a:r>
          </a:p>
          <a:p>
            <a:pPr lvl="1" fontAlgn="base">
              <a:lnSpc>
                <a:spcPts val="2600"/>
              </a:lnSpc>
            </a:pPr>
            <a:r>
              <a:rPr lang="ko-KR" altLang="en-US" sz="19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기록을 남기는 카메라</a:t>
            </a:r>
          </a:p>
          <a:p>
            <a:pPr lvl="1" fontAlgn="base">
              <a:lnSpc>
                <a:spcPts val="2600"/>
              </a:lnSpc>
            </a:pPr>
            <a:r>
              <a:rPr lang="ko-KR" altLang="en-US" sz="19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위기상황에 대비할 비상식량과 </a:t>
            </a:r>
            <a:r>
              <a:rPr lang="ko-KR" altLang="en-US" sz="1900" b="1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비상약품</a:t>
            </a:r>
            <a:endParaRPr lang="ko-KR" altLang="en-US" sz="1900" b="1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365" y="2421942"/>
            <a:ext cx="3960000" cy="2880000"/>
          </a:xfrm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4894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500" dirty="0">
                <a:latin typeface="궁서체" panose="02030609000101010101" pitchFamily="17" charset="-127"/>
                <a:ea typeface="궁서체" panose="02030609000101010101" pitchFamily="17" charset="-127"/>
              </a:rPr>
              <a:t>여행사 </a:t>
            </a:r>
            <a:r>
              <a:rPr lang="ko-KR" altLang="en-US" sz="5500" dirty="0" err="1">
                <a:latin typeface="궁서체" panose="02030609000101010101" pitchFamily="17" charset="-127"/>
                <a:ea typeface="궁서체" panose="02030609000101010101" pitchFamily="17" charset="-127"/>
              </a:rPr>
              <a:t>선택시</a:t>
            </a:r>
            <a:r>
              <a:rPr lang="ko-KR" altLang="en-US" sz="5500" dirty="0">
                <a:latin typeface="궁서체" panose="02030609000101010101" pitchFamily="17" charset="-127"/>
                <a:ea typeface="궁서체" panose="02030609000101010101" pitchFamily="17" charset="-127"/>
              </a:rPr>
              <a:t> </a:t>
            </a:r>
            <a:r>
              <a:rPr lang="ko-KR" altLang="en-US" sz="55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고려사항</a:t>
            </a:r>
            <a:endParaRPr lang="ko-KR" altLang="en-US" sz="55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2950564"/>
              </p:ext>
            </p:extLst>
          </p:nvPr>
        </p:nvGraphicFramePr>
        <p:xfrm>
          <a:off x="1250950" y="1709530"/>
          <a:ext cx="10179048" cy="4253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9633">
                  <a:extLst>
                    <a:ext uri="{9D8B030D-6E8A-4147-A177-3AD203B41FA5}">
                      <a16:colId xmlns:a16="http://schemas.microsoft.com/office/drawing/2014/main" val="13371487"/>
                    </a:ext>
                  </a:extLst>
                </a:gridCol>
                <a:gridCol w="2285999">
                  <a:extLst>
                    <a:ext uri="{9D8B030D-6E8A-4147-A177-3AD203B41FA5}">
                      <a16:colId xmlns:a16="http://schemas.microsoft.com/office/drawing/2014/main" val="706022146"/>
                    </a:ext>
                  </a:extLst>
                </a:gridCol>
                <a:gridCol w="2236304">
                  <a:extLst>
                    <a:ext uri="{9D8B030D-6E8A-4147-A177-3AD203B41FA5}">
                      <a16:colId xmlns:a16="http://schemas.microsoft.com/office/drawing/2014/main" val="2546278903"/>
                    </a:ext>
                  </a:extLst>
                </a:gridCol>
                <a:gridCol w="2236304">
                  <a:extLst>
                    <a:ext uri="{9D8B030D-6E8A-4147-A177-3AD203B41FA5}">
                      <a16:colId xmlns:a16="http://schemas.microsoft.com/office/drawing/2014/main" val="3414035880"/>
                    </a:ext>
                  </a:extLst>
                </a:gridCol>
                <a:gridCol w="1500808">
                  <a:extLst>
                    <a:ext uri="{9D8B030D-6E8A-4147-A177-3AD203B41FA5}">
                      <a16:colId xmlns:a16="http://schemas.microsoft.com/office/drawing/2014/main" val="977176849"/>
                    </a:ext>
                  </a:extLst>
                </a:gridCol>
              </a:tblGrid>
              <a:tr h="10362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b="1" dirty="0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고려사항</a:t>
                      </a:r>
                      <a:r>
                        <a:rPr lang="en-US" altLang="ko-KR" sz="2700" b="1" dirty="0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</a:t>
                      </a:r>
                      <a:endParaRPr lang="ko-KR" altLang="en-US" sz="2700" b="1" dirty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2700" b="1" dirty="0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여행사의 지명도</a:t>
                      </a:r>
                      <a:endParaRPr lang="en-US" altLang="ko-KR" sz="2700" b="1" dirty="0" smtClean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latinLnBrk="1"/>
                      <a:endParaRPr lang="en-US" altLang="ko-KR" sz="2700" b="1" dirty="0" smtClean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latinLnBrk="1"/>
                      <a:r>
                        <a:rPr lang="ko-KR" altLang="en-US" sz="2700" b="1" dirty="0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홈페이지</a:t>
                      </a:r>
                      <a:endParaRPr lang="ko-KR" altLang="en-US" sz="2700" b="1" dirty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2700" b="1" dirty="0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여행상품 가격</a:t>
                      </a:r>
                      <a:endParaRPr lang="en-US" altLang="ko-KR" sz="2700" b="1" dirty="0" smtClean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latinLnBrk="1"/>
                      <a:endParaRPr lang="en-US" altLang="ko-KR" sz="2700" b="1" dirty="0" smtClean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latinLnBrk="1"/>
                      <a:r>
                        <a:rPr lang="ko-KR" altLang="en-US" sz="2700" b="1" dirty="0" err="1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직원상담</a:t>
                      </a:r>
                      <a:endParaRPr lang="ko-KR" altLang="en-US" sz="2700" b="1" dirty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2700" b="1" dirty="0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항공</a:t>
                      </a:r>
                      <a:r>
                        <a:rPr lang="en-US" altLang="ko-KR" sz="2700" b="1" dirty="0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700" b="1" dirty="0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숙소 조건</a:t>
                      </a:r>
                      <a:endParaRPr lang="en-US" altLang="ko-KR" sz="2700" b="1" dirty="0" smtClean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latinLnBrk="1"/>
                      <a:endParaRPr lang="en-US" altLang="ko-KR" sz="2700" b="1" dirty="0" smtClean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latinLnBrk="1"/>
                      <a:r>
                        <a:rPr lang="ko-KR" altLang="en-US" sz="2700" b="1" dirty="0" err="1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주위권유</a:t>
                      </a:r>
                      <a:endParaRPr lang="ko-KR" altLang="en-US" sz="2700" b="1" dirty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700" b="1" dirty="0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기타</a:t>
                      </a:r>
                      <a:endParaRPr lang="ko-KR" altLang="en-US" sz="2700" b="1" dirty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664161218"/>
                  </a:ext>
                </a:extLst>
              </a:tr>
              <a:tr h="10362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700" b="1" dirty="0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고려사항</a:t>
                      </a:r>
                      <a:r>
                        <a:rPr lang="en-US" altLang="ko-KR" sz="2700" b="1" dirty="0" smtClean="0">
                          <a:solidFill>
                            <a:schemeClr val="bg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</a:t>
                      </a:r>
                      <a:endParaRPr lang="ko-KR" altLang="en-US" sz="2700" b="1" dirty="0" smtClean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endParaRPr lang="ko-KR" altLang="en-US" sz="2700" b="1" dirty="0">
                        <a:solidFill>
                          <a:schemeClr val="bg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53575"/>
                  </a:ext>
                </a:extLst>
              </a:tr>
              <a:tr h="10907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순위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33%</a:t>
                      </a:r>
                    </a:p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4%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27%</a:t>
                      </a:r>
                    </a:p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10%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20%</a:t>
                      </a:r>
                    </a:p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0%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0%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45034755"/>
                  </a:ext>
                </a:extLst>
              </a:tr>
              <a:tr h="10907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순위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11%</a:t>
                      </a:r>
                    </a:p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4%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32%</a:t>
                      </a:r>
                    </a:p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11%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25%</a:t>
                      </a:r>
                    </a:p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14%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8849969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355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9</a:t>
            </a:fld>
            <a:endParaRPr lang="en-US" dirty="0"/>
          </a:p>
        </p:txBody>
      </p:sp>
      <p:grpSp>
        <p:nvGrpSpPr>
          <p:cNvPr id="31" name="그룹 30"/>
          <p:cNvGrpSpPr/>
          <p:nvPr/>
        </p:nvGrpSpPr>
        <p:grpSpPr>
          <a:xfrm>
            <a:off x="1277178" y="606287"/>
            <a:ext cx="9360000" cy="5400000"/>
            <a:chOff x="1277178" y="606287"/>
            <a:chExt cx="8994913" cy="5675244"/>
          </a:xfrm>
        </p:grpSpPr>
        <p:sp>
          <p:nvSpPr>
            <p:cNvPr id="5" name="이중 물결 4"/>
            <p:cNvSpPr/>
            <p:nvPr/>
          </p:nvSpPr>
          <p:spPr>
            <a:xfrm>
              <a:off x="2037522" y="606287"/>
              <a:ext cx="7474226" cy="1143000"/>
            </a:xfrm>
            <a:prstGeom prst="doubleWave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동남아 방문자 수</a:t>
              </a:r>
              <a:endParaRPr lang="ko-KR" altLang="en-US" dirty="0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277178" y="2012674"/>
              <a:ext cx="8994913" cy="4268857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" name="직선 연결선 7"/>
            <p:cNvCxnSpPr/>
            <p:nvPr/>
          </p:nvCxnSpPr>
          <p:spPr>
            <a:xfrm>
              <a:off x="2782957" y="5347252"/>
              <a:ext cx="6221895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2782957" y="3528391"/>
              <a:ext cx="6221895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2782957" y="2922104"/>
              <a:ext cx="6221895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2782957" y="4740965"/>
              <a:ext cx="6221895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>
              <a:off x="2782957" y="4134678"/>
              <a:ext cx="6221895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 flipV="1">
              <a:off x="2797369" y="2664516"/>
              <a:ext cx="6626" cy="2736574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사다리꼴 16"/>
            <p:cNvSpPr/>
            <p:nvPr/>
          </p:nvSpPr>
          <p:spPr>
            <a:xfrm>
              <a:off x="4629957" y="3054096"/>
              <a:ext cx="822960" cy="2339075"/>
            </a:xfrm>
            <a:prstGeom prst="trapezoid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사다리꼴 17"/>
            <p:cNvSpPr/>
            <p:nvPr/>
          </p:nvSpPr>
          <p:spPr>
            <a:xfrm>
              <a:off x="6099138" y="3831535"/>
              <a:ext cx="822960" cy="1561636"/>
            </a:xfrm>
            <a:prstGeom prst="trapezoid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사다리꼴 19"/>
            <p:cNvSpPr/>
            <p:nvPr/>
          </p:nvSpPr>
          <p:spPr>
            <a:xfrm>
              <a:off x="3160776" y="3724656"/>
              <a:ext cx="822960" cy="1668515"/>
            </a:xfrm>
            <a:prstGeom prst="trapezoid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사다리꼴 20"/>
            <p:cNvSpPr/>
            <p:nvPr/>
          </p:nvSpPr>
          <p:spPr>
            <a:xfrm>
              <a:off x="7568318" y="4398066"/>
              <a:ext cx="822960" cy="995105"/>
            </a:xfrm>
            <a:prstGeom prst="trapezoid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899920" y="2807636"/>
              <a:ext cx="883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mtClean="0"/>
                <a:t>120</a:t>
              </a:r>
              <a:r>
                <a:rPr lang="ko-KR" altLang="en-US" dirty="0" smtClean="0"/>
                <a:t>만</a:t>
              </a:r>
              <a:endParaRPr lang="ko-KR" alt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899920" y="3416309"/>
              <a:ext cx="883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dirty="0"/>
                <a:t>9</a:t>
              </a:r>
              <a:r>
                <a:rPr lang="en-US" altLang="ko-KR" dirty="0" smtClean="0"/>
                <a:t>0</a:t>
              </a:r>
              <a:r>
                <a:rPr lang="ko-KR" altLang="en-US" dirty="0" smtClean="0"/>
                <a:t>만</a:t>
              </a:r>
              <a:endParaRPr lang="ko-KR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99920" y="3943874"/>
              <a:ext cx="883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dirty="0"/>
                <a:t>6</a:t>
              </a:r>
              <a:r>
                <a:rPr lang="en-US" altLang="ko-KR" dirty="0" smtClean="0"/>
                <a:t>0</a:t>
              </a:r>
              <a:r>
                <a:rPr lang="ko-KR" altLang="en-US" dirty="0" smtClean="0"/>
                <a:t>만</a:t>
              </a:r>
              <a:endParaRPr lang="ko-KR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899920" y="4595679"/>
              <a:ext cx="883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dirty="0"/>
                <a:t>3</a:t>
              </a:r>
              <a:r>
                <a:rPr lang="en-US" altLang="ko-KR" dirty="0" smtClean="0"/>
                <a:t>0</a:t>
              </a:r>
              <a:r>
                <a:rPr lang="ko-KR" altLang="en-US" dirty="0" smtClean="0"/>
                <a:t>만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899920" y="5185816"/>
              <a:ext cx="883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dirty="0" smtClean="0"/>
                <a:t>0</a:t>
              </a:r>
              <a:endParaRPr lang="ko-KR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120180" y="5377492"/>
              <a:ext cx="883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태국</a:t>
              </a:r>
              <a:endParaRPr lang="ko-KR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83153" y="5377492"/>
              <a:ext cx="883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홍콩</a:t>
              </a:r>
              <a:endParaRPr lang="ko-KR" alt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055438" y="5377492"/>
              <a:ext cx="883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필리핀</a:t>
              </a:r>
              <a:endParaRPr lang="ko-KR" alt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518411" y="5377492"/>
              <a:ext cx="883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싱가포르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97597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프로그램 실행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10</a:t>
            </a:fld>
            <a:endParaRPr 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3936000" y="2316480"/>
            <a:ext cx="4320000" cy="2520000"/>
            <a:chOff x="3936000" y="2316480"/>
            <a:chExt cx="4320000" cy="2520000"/>
          </a:xfrm>
        </p:grpSpPr>
        <p:sp>
          <p:nvSpPr>
            <p:cNvPr id="4" name="갈매기형 수장 3">
              <a:hlinkHover r:id="rId2" action="ppaction://program"/>
            </p:cNvPr>
            <p:cNvSpPr/>
            <p:nvPr/>
          </p:nvSpPr>
          <p:spPr>
            <a:xfrm>
              <a:off x="6096000" y="2316480"/>
              <a:ext cx="2160000" cy="2520000"/>
            </a:xfrm>
            <a:prstGeom prst="chevr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6096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갈매기형 수장 4">
              <a:hlinkHover r:id="rId2" action="ppaction://program"/>
            </p:cNvPr>
            <p:cNvSpPr/>
            <p:nvPr/>
          </p:nvSpPr>
          <p:spPr>
            <a:xfrm flipH="1">
              <a:off x="3936000" y="2316480"/>
              <a:ext cx="2160000" cy="2520000"/>
            </a:xfrm>
            <a:prstGeom prst="chevr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6096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7209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11</a:t>
            </a:fld>
            <a:endParaRPr lang="en-US" dirty="0"/>
          </a:p>
        </p:txBody>
      </p:sp>
      <p:graphicFrame>
        <p:nvGraphicFramePr>
          <p:cNvPr id="4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8155428"/>
              </p:ext>
            </p:extLst>
          </p:nvPr>
        </p:nvGraphicFramePr>
        <p:xfrm>
          <a:off x="2713382" y="1729408"/>
          <a:ext cx="7712763" cy="4543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4524">
                  <a:extLst>
                    <a:ext uri="{9D8B030D-6E8A-4147-A177-3AD203B41FA5}">
                      <a16:colId xmlns:a16="http://schemas.microsoft.com/office/drawing/2014/main" val="13371487"/>
                    </a:ext>
                  </a:extLst>
                </a:gridCol>
                <a:gridCol w="1732124">
                  <a:extLst>
                    <a:ext uri="{9D8B030D-6E8A-4147-A177-3AD203B41FA5}">
                      <a16:colId xmlns:a16="http://schemas.microsoft.com/office/drawing/2014/main" val="706022146"/>
                    </a:ext>
                  </a:extLst>
                </a:gridCol>
                <a:gridCol w="1694469">
                  <a:extLst>
                    <a:ext uri="{9D8B030D-6E8A-4147-A177-3AD203B41FA5}">
                      <a16:colId xmlns:a16="http://schemas.microsoft.com/office/drawing/2014/main" val="2546278903"/>
                    </a:ext>
                  </a:extLst>
                </a:gridCol>
                <a:gridCol w="1694469">
                  <a:extLst>
                    <a:ext uri="{9D8B030D-6E8A-4147-A177-3AD203B41FA5}">
                      <a16:colId xmlns:a16="http://schemas.microsoft.com/office/drawing/2014/main" val="3414035880"/>
                    </a:ext>
                  </a:extLst>
                </a:gridCol>
                <a:gridCol w="1137177">
                  <a:extLst>
                    <a:ext uri="{9D8B030D-6E8A-4147-A177-3AD203B41FA5}">
                      <a16:colId xmlns:a16="http://schemas.microsoft.com/office/drawing/2014/main" val="977176849"/>
                    </a:ext>
                  </a:extLst>
                </a:gridCol>
              </a:tblGrid>
              <a:tr h="10362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b="1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고려사항</a:t>
                      </a:r>
                      <a:r>
                        <a:rPr lang="en-US" altLang="ko-KR" sz="2700" b="1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</a:t>
                      </a:r>
                      <a:endParaRPr lang="ko-KR" altLang="en-US" sz="2700" b="1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700" b="1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여행사의 지명도</a:t>
                      </a:r>
                      <a:endParaRPr lang="en-US" altLang="ko-KR" sz="2700" b="1" dirty="0" smtClean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endParaRPr lang="en-US" altLang="ko-KR" sz="2700" b="1" dirty="0" smtClean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r>
                        <a:rPr lang="ko-KR" altLang="en-US" sz="2700" b="1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홈페이지</a:t>
                      </a:r>
                      <a:endParaRPr lang="ko-KR" altLang="en-US" sz="2700" b="1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700" b="1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여행상품 가격</a:t>
                      </a:r>
                      <a:endParaRPr lang="en-US" altLang="ko-KR" sz="2700" b="1" dirty="0" smtClean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endParaRPr lang="en-US" altLang="ko-KR" sz="2700" b="1" dirty="0" smtClean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r>
                        <a:rPr lang="ko-KR" altLang="en-US" sz="2700" b="1" dirty="0" err="1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직원상담</a:t>
                      </a:r>
                      <a:endParaRPr lang="ko-KR" altLang="en-US" sz="2700" b="1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700" b="1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항공</a:t>
                      </a:r>
                      <a:r>
                        <a:rPr lang="en-US" altLang="ko-KR" sz="2700" b="1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700" b="1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숙소 조건</a:t>
                      </a:r>
                      <a:endParaRPr lang="en-US" altLang="ko-KR" sz="2700" b="1" dirty="0" smtClean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endParaRPr lang="en-US" altLang="ko-KR" sz="2700" b="1" dirty="0" smtClean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r>
                        <a:rPr lang="ko-KR" altLang="en-US" sz="2700" b="1" dirty="0" err="1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주위권유</a:t>
                      </a:r>
                      <a:endParaRPr lang="ko-KR" altLang="en-US" sz="2700" b="1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700" b="1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기타</a:t>
                      </a:r>
                      <a:endParaRPr lang="ko-KR" altLang="en-US" sz="2700" b="1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664161218"/>
                  </a:ext>
                </a:extLst>
              </a:tr>
              <a:tr h="10362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700" b="1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고려사항</a:t>
                      </a:r>
                      <a:r>
                        <a:rPr lang="en-US" altLang="ko-KR" sz="2700" b="1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</a:t>
                      </a:r>
                      <a:endParaRPr lang="ko-KR" altLang="en-US" sz="2700" b="1" dirty="0" smtClean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endParaRPr lang="ko-KR" altLang="en-US" sz="2700" b="1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53575"/>
                  </a:ext>
                </a:extLst>
              </a:tr>
              <a:tr h="10907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</a:t>
                      </a:r>
                      <a:r>
                        <a:rPr lang="ko-KR" altLang="en-US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순위</a:t>
                      </a:r>
                      <a:endParaRPr lang="ko-KR" altLang="en-US" sz="2700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33%</a:t>
                      </a:r>
                    </a:p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4%</a:t>
                      </a:r>
                      <a:endParaRPr lang="ko-KR" altLang="en-US" sz="2700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27%</a:t>
                      </a:r>
                    </a:p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10%</a:t>
                      </a:r>
                      <a:endParaRPr lang="ko-KR" altLang="en-US" sz="2700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20%</a:t>
                      </a:r>
                    </a:p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0%</a:t>
                      </a:r>
                      <a:endParaRPr lang="ko-KR" altLang="en-US" sz="2700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0%</a:t>
                      </a:r>
                      <a:endParaRPr lang="ko-KR" altLang="en-US" sz="2700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45034755"/>
                  </a:ext>
                </a:extLst>
              </a:tr>
              <a:tr h="10907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</a:t>
                      </a:r>
                      <a:r>
                        <a:rPr lang="ko-KR" altLang="en-US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순위</a:t>
                      </a:r>
                      <a:endParaRPr lang="ko-KR" altLang="en-US" sz="2700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11%</a:t>
                      </a:r>
                    </a:p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4%</a:t>
                      </a:r>
                      <a:endParaRPr lang="ko-KR" altLang="en-US" sz="2700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32%</a:t>
                      </a:r>
                    </a:p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11%</a:t>
                      </a:r>
                      <a:endParaRPr lang="ko-KR" altLang="en-US" sz="2700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25%</a:t>
                      </a:r>
                    </a:p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14%</a:t>
                      </a:r>
                      <a:endParaRPr lang="ko-KR" altLang="en-US" sz="2700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solidFill>
                            <a:schemeClr val="tx1"/>
                          </a:solidFill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3%</a:t>
                      </a:r>
                      <a:endParaRPr lang="ko-KR" altLang="en-US" sz="2700" dirty="0">
                        <a:solidFill>
                          <a:schemeClr val="tx1"/>
                        </a:solidFill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8849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626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0">
        <p15:prstTrans prst="fallOver"/>
      </p:transition>
    </mc:Choice>
    <mc:Fallback xmlns="">
      <p:transition spd="slow" advClick="0" advTm="70000">
        <p:fade/>
      </p:transition>
    </mc:Fallback>
  </mc:AlternateContent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배지</Template>
  <TotalTime>103</TotalTime>
  <Words>161</Words>
  <Application>Microsoft Office PowerPoint</Application>
  <PresentationFormat>와이드스크린</PresentationFormat>
  <Paragraphs>90</Paragraphs>
  <Slides>6</Slides>
  <Notes>4</Notes>
  <HiddenSlides>1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  <vt:variant>
        <vt:lpstr>재구성한 쇼</vt:lpstr>
      </vt:variant>
      <vt:variant>
        <vt:i4>2</vt:i4>
      </vt:variant>
    </vt:vector>
  </HeadingPairs>
  <TitlesOfParts>
    <vt:vector size="18" baseType="lpstr">
      <vt:lpstr>굴림체</vt:lpstr>
      <vt:lpstr>궁서체</vt:lpstr>
      <vt:lpstr>돋움체</vt:lpstr>
      <vt:lpstr>맑은 고딕</vt:lpstr>
      <vt:lpstr>바탕체</vt:lpstr>
      <vt:lpstr>휴먼매직체</vt:lpstr>
      <vt:lpstr>Arial</vt:lpstr>
      <vt:lpstr>Gill Sans MT</vt:lpstr>
      <vt:lpstr>Impact</vt:lpstr>
      <vt:lpstr>Badge</vt:lpstr>
      <vt:lpstr>PowerPoint 프레젠테이션</vt:lpstr>
      <vt:lpstr>해외여행 준비사항</vt:lpstr>
      <vt:lpstr>여행사 선택시 고려사항</vt:lpstr>
      <vt:lpstr>PowerPoint 프레젠테이션</vt:lpstr>
      <vt:lpstr>프로그램 실행</vt:lpstr>
      <vt:lpstr>PowerPoint 프레젠테이션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10</cp:revision>
  <dcterms:created xsi:type="dcterms:W3CDTF">2020-11-28T02:10:33Z</dcterms:created>
  <dcterms:modified xsi:type="dcterms:W3CDTF">2021-02-19T08:09:20Z</dcterms:modified>
</cp:coreProperties>
</file>