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saveSubsetFonts="1">
  <p:sldMasterIdLst>
    <p:sldMasterId id="214748367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2" r:id="rId7"/>
  </p:sldIdLst>
  <p:sldSz cx="12192000" cy="6858000"/>
  <p:notesSz cx="6858000" cy="9144000"/>
  <p:custShowLst>
    <p:custShow name="프로그램 실행1" id="0">
      <p:sldLst>
        <p:sld r:id="rId2"/>
        <p:sld r:id="rId5"/>
      </p:sldLst>
    </p:custShow>
    <p:custShow name="프로그램 실행2" id="1">
      <p:sldLst>
        <p:sld r:id="rId2"/>
        <p:sld r:id="rId3"/>
        <p:sld r:id="rId4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76" d="100"/>
          <a:sy n="76" d="100"/>
        </p:scale>
        <p:origin x="11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2443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07C9D-D0A4-4B1C-B92F-2E910F3EB9B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118688-0C33-4230-9604-444C83EB442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빗면 5"/>
          <p:cNvSpPr/>
          <p:nvPr/>
        </p:nvSpPr>
        <p:spPr>
          <a:xfrm>
            <a:off x="1628207" y="458788"/>
            <a:ext cx="3600000" cy="540000"/>
          </a:xfrm>
          <a:prstGeom prst="bevel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1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바탕체" panose="02030609000101010101" pitchFamily="17" charset="-127"/>
                <a:ea typeface="바탕체" panose="02030609000101010101" pitchFamily="17" charset="-127"/>
              </a:rPr>
              <a:t>저탄소</a:t>
            </a:r>
            <a:r>
              <a:rPr lang="ko-KR" altLang="en-US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바탕체" panose="02030609000101010101" pitchFamily="17" charset="-127"/>
                <a:ea typeface="바탕체" panose="02030609000101010101" pitchFamily="17" charset="-127"/>
              </a:rPr>
              <a:t> 녹색성장</a:t>
            </a:r>
            <a:endParaRPr lang="ko-KR" altLang="en-US" sz="2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945041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7E471F-2DB7-4C0C-9DF0-A4B5194C94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86A8F8-F98D-4DD2-AD68-93CDB024F8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4609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dirty="0" err="1">
                <a:latin typeface="굴림체" panose="020B0609000101010101" pitchFamily="49" charset="-127"/>
                <a:ea typeface="굴림체" panose="020B0609000101010101" pitchFamily="49" charset="-127"/>
              </a:rPr>
              <a:t>저탄소</a:t>
            </a:r>
            <a:r>
              <a:rPr lang="ko-KR" altLang="en-US" sz="1400" dirty="0">
                <a:latin typeface="굴림체" panose="020B0609000101010101" pitchFamily="49" charset="-127"/>
                <a:ea typeface="굴림체" panose="020B0609000101010101" pitchFamily="49" charset="-127"/>
              </a:rPr>
              <a:t> 녹색성장에 대한 자료입니다</a:t>
            </a:r>
            <a:r>
              <a:rPr lang="en-US" altLang="ko-KR" sz="1400" dirty="0">
                <a:latin typeface="굴림체" panose="020B0609000101010101" pitchFamily="49" charset="-127"/>
                <a:ea typeface="굴림체" panose="020B0609000101010101" pitchFamily="49" charset="-127"/>
              </a:rPr>
              <a:t>.</a:t>
            </a:r>
            <a:endParaRPr lang="ko-KR" altLang="en-US" sz="14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6A8F8-F98D-4DD2-AD68-93CDB024F83F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7125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6A8F8-F98D-4DD2-AD68-93CDB024F83F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30065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6A8F8-F98D-4DD2-AD68-93CDB024F83F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32358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6A8F8-F98D-4DD2-AD68-93CDB024F83F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9436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C889B1AE-2383-47A7-AF39-A4DE4E9AE535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A08A868-85F9-4452-A7C5-D124A6047D03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5125406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44173-38F9-493A-9929-C01E56DCC186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128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EE21A-8684-4378-BD54-BBDF5885FCB2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373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E33DF-29BF-45D7-B1AF-32F746EDCEAF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256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54E9F3-64F2-4681-80C7-A1F6798DB5D1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08A868-85F9-4452-A7C5-D124A6047D0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2143774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3DE15-1A0A-4D22-8482-12EE61F94F86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644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62910-6247-4613-900B-8DB1BC4898F5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7024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F49B5-0CA8-401A-A466-29768DC61F2E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0281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A6BA-5722-4CD4-B74A-40E424C143B2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5316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C0E9E03-4D00-4B79-BD90-542B6A36C9E2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08A868-85F9-4452-A7C5-D124A6047D0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4235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09C2DA-8F15-4FB8-9E86-CDCCF7B39E85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08A868-85F9-4452-A7C5-D124A6047D0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5113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 편집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34D85A8C-F484-4F62-A712-D2CD545D1C41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 baseline="0">
                <a:solidFill>
                  <a:schemeClr val="tx2"/>
                </a:solidFill>
              </a:defRPr>
            </a:lvl1pPr>
          </a:lstStyle>
          <a:p>
            <a:fld id="{FA08A868-85F9-4452-A7C5-D124A6047D0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/>
          <p:cNvSpPr txBox="1"/>
          <p:nvPr userDrawn="1"/>
        </p:nvSpPr>
        <p:spPr>
          <a:xfrm>
            <a:off x="10559142" y="152400"/>
            <a:ext cx="15457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○○○</a:t>
            </a:r>
            <a:endParaRPr lang="ko-KR" altLang="en-US" sz="32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96227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1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1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1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1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1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1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1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1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1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1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file:///C:\Windows\notepad.exe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35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3"/>
              </a:rPr>
              <a:t>하이퍼링크</a:t>
            </a:r>
            <a:endParaRPr lang="ko-KR" altLang="en-US" sz="3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089727" y="2075792"/>
            <a:ext cx="720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2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궁서체" panose="02030609000101010101" pitchFamily="17" charset="-127"/>
                <a:ea typeface="궁서체" panose="02030609000101010101" pitchFamily="17" charset="-127"/>
              </a:rPr>
              <a:t>저탄소</a:t>
            </a:r>
            <a:r>
              <a:rPr lang="ko-KR" altLang="en-US" sz="7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궁서체" panose="02030609000101010101" pitchFamily="17" charset="-127"/>
                <a:ea typeface="궁서체" panose="02030609000101010101" pitchFamily="17" charset="-127"/>
              </a:rPr>
              <a:t> 녹색성장</a:t>
            </a:r>
            <a:endParaRPr lang="en-US" altLang="ko-KR" sz="72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7877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세계자연보존연맹</a:t>
            </a:r>
            <a:endParaRPr lang="ko-KR" altLang="en-US" sz="5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5514622" cy="3493912"/>
          </a:xfrm>
        </p:spPr>
        <p:txBody>
          <a:bodyPr>
            <a:noAutofit/>
          </a:bodyPr>
          <a:lstStyle/>
          <a:p>
            <a:pPr fontAlgn="base">
              <a:lnSpc>
                <a:spcPts val="2600"/>
              </a:lnSpc>
              <a:buSzPct val="110000"/>
              <a:buFont typeface="바탕체" panose="02030609000101010101" pitchFamily="17" charset="-127"/>
              <a:buChar char="→"/>
            </a:pPr>
            <a:r>
              <a:rPr lang="ko-KR" altLang="en-US" sz="21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명칭</a:t>
            </a:r>
          </a:p>
          <a:p>
            <a:pPr lvl="1" fontAlgn="base">
              <a:lnSpc>
                <a:spcPts val="2600"/>
              </a:lnSpc>
            </a:pPr>
            <a:r>
              <a:rPr lang="en-US" altLang="ko-KR" sz="19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IUCN : </a:t>
            </a:r>
            <a:r>
              <a:rPr lang="en-US" altLang="ko-KR" sz="1900" u="sng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The World Conservation Union</a:t>
            </a:r>
            <a:endParaRPr lang="ko-KR" altLang="en-US" sz="1900" u="sng" dirty="0">
              <a:latin typeface="바탕체" panose="02030609000101010101" pitchFamily="17" charset="-127"/>
              <a:ea typeface="바탕체" panose="02030609000101010101" pitchFamily="17" charset="-127"/>
            </a:endParaRPr>
          </a:p>
          <a:p>
            <a:pPr fontAlgn="base">
              <a:lnSpc>
                <a:spcPts val="2600"/>
              </a:lnSpc>
              <a:buSzPct val="110000"/>
              <a:buFont typeface="바탕체" panose="02030609000101010101" pitchFamily="17" charset="-127"/>
              <a:buChar char="→"/>
            </a:pPr>
            <a:r>
              <a:rPr lang="ko-KR" altLang="en-US" sz="21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국제적 </a:t>
            </a:r>
            <a:r>
              <a:rPr lang="en-US" altLang="ko-KR" sz="21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NGO</a:t>
            </a:r>
            <a:endParaRPr lang="ko-KR" altLang="en-US" sz="2100" u="sng" dirty="0">
              <a:latin typeface="바탕체" panose="02030609000101010101" pitchFamily="17" charset="-127"/>
              <a:ea typeface="바탕체" panose="02030609000101010101" pitchFamily="17" charset="-127"/>
            </a:endParaRPr>
          </a:p>
          <a:p>
            <a:pPr fontAlgn="base">
              <a:lnSpc>
                <a:spcPts val="2600"/>
              </a:lnSpc>
              <a:buSzPct val="110000"/>
              <a:buFont typeface="바탕체" panose="02030609000101010101" pitchFamily="17" charset="-127"/>
              <a:buChar char="→"/>
            </a:pPr>
            <a:r>
              <a:rPr lang="ko-KR" altLang="en-US" sz="21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기능</a:t>
            </a:r>
          </a:p>
          <a:p>
            <a:pPr lvl="1" fontAlgn="base">
              <a:lnSpc>
                <a:spcPts val="2600"/>
              </a:lnSpc>
            </a:pPr>
            <a:r>
              <a:rPr lang="ko-KR" altLang="en-US" sz="19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세계 각 지역의 자연자원과 생물다양성 보전을 위한 독려</a:t>
            </a:r>
            <a:r>
              <a:rPr lang="en-US" altLang="ko-KR" sz="19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, </a:t>
            </a:r>
            <a:r>
              <a:rPr lang="ko-KR" altLang="en-US" sz="19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협조 </a:t>
            </a:r>
          </a:p>
          <a:p>
            <a:pPr lvl="1" fontAlgn="base">
              <a:lnSpc>
                <a:spcPts val="2600"/>
              </a:lnSpc>
            </a:pPr>
            <a:r>
              <a:rPr lang="ko-KR" altLang="en-US" sz="19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자연자원의 균형적 이용</a:t>
            </a:r>
            <a:r>
              <a:rPr lang="en-US" altLang="ko-KR" sz="19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(</a:t>
            </a:r>
            <a:r>
              <a:rPr lang="ko-KR" altLang="en-US" sz="19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생태계의 </a:t>
            </a:r>
            <a:r>
              <a:rPr lang="ko-KR" altLang="en-US" sz="1900" u="sng" dirty="0" err="1">
                <a:latin typeface="바탕체" panose="02030609000101010101" pitchFamily="17" charset="-127"/>
                <a:ea typeface="바탕체" panose="02030609000101010101" pitchFamily="17" charset="-127"/>
              </a:rPr>
              <a:t>지속가능한</a:t>
            </a:r>
            <a:r>
              <a:rPr lang="ko-KR" altLang="en-US" sz="19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 이용</a:t>
            </a:r>
            <a:r>
              <a:rPr lang="en-US" altLang="ko-KR" sz="19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) </a:t>
            </a:r>
            <a:r>
              <a:rPr lang="ko-KR" altLang="en-US" sz="19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도모</a:t>
            </a:r>
          </a:p>
          <a:p>
            <a:pPr>
              <a:lnSpc>
                <a:spcPts val="2600"/>
              </a:lnSpc>
            </a:pPr>
            <a:endParaRPr lang="ko-KR" altLang="en-US" sz="1400" u="sng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pic>
        <p:nvPicPr>
          <p:cNvPr id="6" name="내용 개체 틀 5"/>
          <p:cNvPicPr preferRelativeResize="0"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530" y="2772955"/>
            <a:ext cx="3600000" cy="2520000"/>
          </a:xfrm>
        </p:spPr>
      </p:pic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823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5600" dirty="0">
                <a:latin typeface="궁서체" panose="02030609000101010101" pitchFamily="17" charset="-127"/>
                <a:ea typeface="궁서체" panose="02030609000101010101" pitchFamily="17" charset="-127"/>
              </a:rPr>
              <a:t>국립공원 </a:t>
            </a:r>
            <a:r>
              <a:rPr lang="ko-KR" altLang="en-US" sz="5600" dirty="0" err="1">
                <a:latin typeface="궁서체" panose="02030609000101010101" pitchFamily="17" charset="-127"/>
                <a:ea typeface="궁서체" panose="02030609000101010101" pitchFamily="17" charset="-127"/>
              </a:rPr>
              <a:t>특별보호구</a:t>
            </a:r>
            <a:r>
              <a:rPr lang="ko-KR" altLang="en-US" sz="5600" dirty="0">
                <a:latin typeface="궁서체" panose="02030609000101010101" pitchFamily="17" charset="-127"/>
                <a:ea typeface="궁서체" panose="02030609000101010101" pitchFamily="17" charset="-127"/>
              </a:rPr>
              <a:t/>
            </a:r>
            <a:br>
              <a:rPr lang="ko-KR" altLang="en-US" sz="5600" dirty="0">
                <a:latin typeface="궁서체" panose="02030609000101010101" pitchFamily="17" charset="-127"/>
                <a:ea typeface="궁서체" panose="02030609000101010101" pitchFamily="17" charset="-127"/>
              </a:rPr>
            </a:br>
            <a:endParaRPr lang="ko-KR" altLang="en-US" sz="5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graphicFrame>
        <p:nvGraphicFramePr>
          <p:cNvPr id="9" name="내용 개체 틀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891415"/>
              </p:ext>
            </p:extLst>
          </p:nvPr>
        </p:nvGraphicFramePr>
        <p:xfrm>
          <a:off x="1371600" y="1998135"/>
          <a:ext cx="9601200" cy="42559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1778">
                  <a:extLst>
                    <a:ext uri="{9D8B030D-6E8A-4147-A177-3AD203B41FA5}">
                      <a16:colId xmlns:a16="http://schemas.microsoft.com/office/drawing/2014/main" val="3146608880"/>
                    </a:ext>
                  </a:extLst>
                </a:gridCol>
                <a:gridCol w="6073422">
                  <a:extLst>
                    <a:ext uri="{9D8B030D-6E8A-4147-A177-3AD203B41FA5}">
                      <a16:colId xmlns:a16="http://schemas.microsoft.com/office/drawing/2014/main" val="1362695275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538457512"/>
                    </a:ext>
                  </a:extLst>
                </a:gridCol>
              </a:tblGrid>
              <a:tr h="62718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구분</a:t>
                      </a:r>
                      <a:endParaRPr lang="ko-KR" altLang="en-US" sz="22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내용</a:t>
                      </a:r>
                      <a:endParaRPr lang="ko-KR" altLang="en-US" sz="22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비고</a:t>
                      </a:r>
                      <a:endParaRPr lang="ko-KR" altLang="en-US" sz="22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957851599"/>
                  </a:ext>
                </a:extLst>
              </a:tr>
              <a:tr h="1119977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배경 및 필요성</a:t>
                      </a:r>
                      <a:endParaRPr lang="ko-KR" altLang="en-US" sz="22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국립공원 입장료 폐지로 인한 </a:t>
                      </a:r>
                      <a:r>
                        <a:rPr lang="ko-KR" altLang="en-US" sz="22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탐방객</a:t>
                      </a:r>
                      <a:r>
                        <a:rPr lang="ko-KR" altLang="en-US" sz="22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증가</a:t>
                      </a:r>
                      <a:endParaRPr lang="ko-KR" altLang="en-US" sz="22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latinLnBrk="1"/>
                      <a:endParaRPr lang="ko-KR" altLang="en-US" sz="22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729553"/>
                  </a:ext>
                </a:extLst>
              </a:tr>
              <a:tr h="627186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멸종위기종</a:t>
                      </a:r>
                      <a:r>
                        <a:rPr lang="ko-KR" altLang="en-US" sz="22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복원사업 확대</a:t>
                      </a:r>
                      <a:endParaRPr lang="ko-KR" altLang="en-US" sz="22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7205899"/>
                  </a:ext>
                </a:extLst>
              </a:tr>
              <a:tr h="627186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핵심 </a:t>
                      </a:r>
                      <a:r>
                        <a:rPr lang="ko-KR" altLang="en-US" sz="22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생물종</a:t>
                      </a:r>
                      <a:r>
                        <a:rPr lang="ko-KR" altLang="en-US" sz="22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보호 필요</a:t>
                      </a:r>
                      <a:endParaRPr lang="ko-KR" altLang="en-US" sz="22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3973147"/>
                  </a:ext>
                </a:extLst>
              </a:tr>
              <a:tr h="627186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관리</a:t>
                      </a:r>
                      <a:endParaRPr lang="ko-KR" altLang="en-US" sz="22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생태계 변화 관찰을 위한 모니터링</a:t>
                      </a:r>
                      <a:endParaRPr lang="ko-KR" altLang="en-US" sz="22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4829872"/>
                  </a:ext>
                </a:extLst>
              </a:tr>
              <a:tr h="627186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보호시설 설치</a:t>
                      </a:r>
                      <a:endParaRPr lang="ko-KR" altLang="en-US" sz="22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37252"/>
                  </a:ext>
                </a:extLst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18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5</a:t>
            </a:fld>
            <a:endParaRPr lang="ko-KR" altLang="en-US"/>
          </a:p>
        </p:txBody>
      </p:sp>
      <p:grpSp>
        <p:nvGrpSpPr>
          <p:cNvPr id="31" name="그룹 30"/>
          <p:cNvGrpSpPr/>
          <p:nvPr/>
        </p:nvGrpSpPr>
        <p:grpSpPr>
          <a:xfrm>
            <a:off x="1421349" y="781192"/>
            <a:ext cx="9360000" cy="5400000"/>
            <a:chOff x="1329909" y="395112"/>
            <a:chExt cx="9910905" cy="5697098"/>
          </a:xfrm>
        </p:grpSpPr>
        <p:sp>
          <p:nvSpPr>
            <p:cNvPr id="6" name="위로 구부러진 리본 5"/>
            <p:cNvSpPr/>
            <p:nvPr/>
          </p:nvSpPr>
          <p:spPr>
            <a:xfrm>
              <a:off x="1388534" y="395112"/>
              <a:ext cx="9815961" cy="1241778"/>
            </a:xfrm>
            <a:prstGeom prst="ellipseRibbon2">
              <a:avLst/>
            </a:prstGeom>
            <a:blipFill>
              <a:blip r:embed="rId3"/>
              <a:tile tx="0" ty="0" sx="100000" sy="100000" flip="none" algn="tl"/>
            </a:blip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환경부 지정 </a:t>
              </a:r>
              <a:r>
                <a:rPr lang="ko-KR" altLang="en-US" dirty="0" err="1" smtClean="0"/>
                <a:t>멸종위기종</a:t>
              </a:r>
              <a:endParaRPr lang="ko-KR" altLang="en-US" dirty="0"/>
            </a:p>
          </p:txBody>
        </p:sp>
        <p:cxnSp>
          <p:nvCxnSpPr>
            <p:cNvPr id="8" name="직선 연결선 7"/>
            <p:cNvCxnSpPr/>
            <p:nvPr/>
          </p:nvCxnSpPr>
          <p:spPr>
            <a:xfrm>
              <a:off x="2270234" y="3105807"/>
              <a:ext cx="8970580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2270234" y="5659820"/>
              <a:ext cx="8970580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>
              <a:off x="2270234" y="4808483"/>
              <a:ext cx="8970580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>
              <a:off x="2270234" y="3957145"/>
              <a:ext cx="8970580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 flipV="1">
              <a:off x="2270234" y="2459417"/>
              <a:ext cx="0" cy="3263462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모서리가 둥근 직사각형 14"/>
            <p:cNvSpPr/>
            <p:nvPr/>
          </p:nvSpPr>
          <p:spPr>
            <a:xfrm>
              <a:off x="3124200" y="2788920"/>
              <a:ext cx="1143000" cy="2870900"/>
            </a:xfrm>
            <a:prstGeom prst="roundRect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4734812" y="3752198"/>
              <a:ext cx="1143000" cy="1907622"/>
            </a:xfrm>
            <a:prstGeom prst="roundRect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모서리가 둥근 직사각형 16"/>
            <p:cNvSpPr/>
            <p:nvPr/>
          </p:nvSpPr>
          <p:spPr>
            <a:xfrm>
              <a:off x="6345424" y="2966720"/>
              <a:ext cx="1143000" cy="2693100"/>
            </a:xfrm>
            <a:prstGeom prst="roundRect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모서리가 둥근 직사각형 17"/>
            <p:cNvSpPr/>
            <p:nvPr/>
          </p:nvSpPr>
          <p:spPr>
            <a:xfrm>
              <a:off x="7956036" y="3894087"/>
              <a:ext cx="1143000" cy="1765733"/>
            </a:xfrm>
            <a:prstGeom prst="roundRect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모서리가 둥근 직사각형 18"/>
            <p:cNvSpPr/>
            <p:nvPr/>
          </p:nvSpPr>
          <p:spPr>
            <a:xfrm>
              <a:off x="9566648" y="3677920"/>
              <a:ext cx="1143000" cy="1981900"/>
            </a:xfrm>
            <a:prstGeom prst="roundRect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210560" y="2430455"/>
              <a:ext cx="853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64</a:t>
              </a:r>
              <a:r>
                <a:rPr lang="ko-KR" altLang="en-US" dirty="0" smtClean="0"/>
                <a:t>종</a:t>
              </a:r>
              <a:endParaRPr lang="ko-KR" alt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345424" y="2430455"/>
              <a:ext cx="853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61</a:t>
              </a:r>
              <a:r>
                <a:rPr lang="ko-KR" altLang="en-US" dirty="0" smtClean="0"/>
                <a:t>종</a:t>
              </a:r>
              <a:endParaRPr lang="ko-KR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329909" y="2966720"/>
              <a:ext cx="853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30</a:t>
              </a:r>
              <a:r>
                <a:rPr lang="ko-KR" altLang="en-US" dirty="0" smtClean="0"/>
                <a:t>종</a:t>
              </a:r>
              <a:endParaRPr lang="ko-KR" altLang="en-US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329909" y="3772479"/>
              <a:ext cx="853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20</a:t>
              </a:r>
              <a:r>
                <a:rPr lang="ko-KR" altLang="en-US" dirty="0" smtClean="0"/>
                <a:t>종</a:t>
              </a:r>
              <a:endParaRPr lang="ko-KR" alt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329909" y="4592287"/>
              <a:ext cx="853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10</a:t>
              </a:r>
              <a:r>
                <a:rPr lang="ko-KR" altLang="en-US" dirty="0" smtClean="0"/>
                <a:t>종</a:t>
              </a:r>
              <a:endParaRPr lang="ko-KR" alt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329909" y="5475154"/>
              <a:ext cx="853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/>
                <a:t>0</a:t>
              </a:r>
              <a:r>
                <a:rPr lang="ko-KR" altLang="en-US" dirty="0" smtClean="0"/>
                <a:t>종</a:t>
              </a:r>
              <a:endParaRPr lang="ko-KR" alt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210560" y="5722878"/>
              <a:ext cx="853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mtClean="0"/>
                <a:t>식물</a:t>
              </a:r>
              <a:endParaRPr lang="ko-KR" alt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750031" y="5722878"/>
              <a:ext cx="1196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mtClean="0"/>
                <a:t>포유류</a:t>
              </a:r>
              <a:endParaRPr lang="ko-KR" altLang="en-U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490204" y="5722878"/>
              <a:ext cx="853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/>
                <a:t>조류</a:t>
              </a:r>
              <a:endParaRPr lang="ko-KR" altLang="en-US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100816" y="5722878"/>
              <a:ext cx="853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/>
                <a:t>곤충</a:t>
              </a:r>
              <a:endParaRPr lang="ko-KR" altLang="en-US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711428" y="5722878"/>
              <a:ext cx="853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/>
                <a:t>기타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782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>
                <a:latin typeface="궁서체" panose="02030609000101010101" pitchFamily="17" charset="-127"/>
                <a:ea typeface="궁서체" panose="02030609000101010101" pitchFamily="17" charset="-127"/>
              </a:rPr>
              <a:t>프로그램 </a:t>
            </a:r>
            <a:r>
              <a:rPr lang="ko-KR" altLang="en-US" sz="5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실행</a:t>
            </a:r>
            <a:endParaRPr lang="ko-KR" altLang="en-US" sz="5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6</a:t>
            </a:fld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5283200" y="2625663"/>
            <a:ext cx="2520000" cy="2618683"/>
            <a:chOff x="5283200" y="2625663"/>
            <a:chExt cx="2520000" cy="2618683"/>
          </a:xfrm>
        </p:grpSpPr>
        <p:sp>
          <p:nvSpPr>
            <p:cNvPr id="7" name="막힌 원호 6">
              <a:hlinkHover r:id="rId2" action="ppaction://program"/>
            </p:cNvPr>
            <p:cNvSpPr/>
            <p:nvPr/>
          </p:nvSpPr>
          <p:spPr>
            <a:xfrm>
              <a:off x="5283200" y="2625663"/>
              <a:ext cx="2520000" cy="2520000"/>
            </a:xfrm>
            <a:prstGeom prst="blockArc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막힌 원호 7">
              <a:hlinkHover r:id="rId2" action="ppaction://program"/>
            </p:cNvPr>
            <p:cNvSpPr/>
            <p:nvPr/>
          </p:nvSpPr>
          <p:spPr>
            <a:xfrm flipV="1">
              <a:off x="5283200" y="2724346"/>
              <a:ext cx="2520000" cy="2520000"/>
            </a:xfrm>
            <a:prstGeom prst="blockArc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067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5600" dirty="0">
                <a:latin typeface="궁서체" panose="02030609000101010101" pitchFamily="17" charset="-127"/>
                <a:ea typeface="궁서체" panose="02030609000101010101" pitchFamily="17" charset="-127"/>
              </a:rPr>
              <a:t>국립공원 </a:t>
            </a:r>
            <a:r>
              <a:rPr lang="ko-KR" altLang="en-US" sz="5600" dirty="0" err="1">
                <a:latin typeface="궁서체" panose="02030609000101010101" pitchFamily="17" charset="-127"/>
                <a:ea typeface="궁서체" panose="02030609000101010101" pitchFamily="17" charset="-127"/>
              </a:rPr>
              <a:t>특별보호구</a:t>
            </a:r>
            <a:r>
              <a:rPr lang="ko-KR" altLang="en-US" sz="5600" dirty="0">
                <a:latin typeface="궁서체" panose="02030609000101010101" pitchFamily="17" charset="-127"/>
                <a:ea typeface="궁서체" panose="02030609000101010101" pitchFamily="17" charset="-127"/>
              </a:rPr>
              <a:t/>
            </a:r>
            <a:br>
              <a:rPr lang="ko-KR" altLang="en-US" sz="5600" dirty="0">
                <a:latin typeface="궁서체" panose="02030609000101010101" pitchFamily="17" charset="-127"/>
                <a:ea typeface="궁서체" panose="02030609000101010101" pitchFamily="17" charset="-127"/>
              </a:rPr>
            </a:br>
            <a:endParaRPr lang="ko-KR" altLang="en-US" sz="5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graphicFrame>
        <p:nvGraphicFramePr>
          <p:cNvPr id="9" name="내용 개체 틀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9358909"/>
              </p:ext>
            </p:extLst>
          </p:nvPr>
        </p:nvGraphicFramePr>
        <p:xfrm>
          <a:off x="1371600" y="1998135"/>
          <a:ext cx="8754533" cy="457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4975">
                  <a:extLst>
                    <a:ext uri="{9D8B030D-6E8A-4147-A177-3AD203B41FA5}">
                      <a16:colId xmlns:a16="http://schemas.microsoft.com/office/drawing/2014/main" val="3146608880"/>
                    </a:ext>
                  </a:extLst>
                </a:gridCol>
                <a:gridCol w="5193247">
                  <a:extLst>
                    <a:ext uri="{9D8B030D-6E8A-4147-A177-3AD203B41FA5}">
                      <a16:colId xmlns:a16="http://schemas.microsoft.com/office/drawing/2014/main" val="1362695275"/>
                    </a:ext>
                  </a:extLst>
                </a:gridCol>
                <a:gridCol w="1106311">
                  <a:extLst>
                    <a:ext uri="{9D8B030D-6E8A-4147-A177-3AD203B41FA5}">
                      <a16:colId xmlns:a16="http://schemas.microsoft.com/office/drawing/2014/main" val="1538457512"/>
                    </a:ext>
                  </a:extLst>
                </a:gridCol>
              </a:tblGrid>
              <a:tr h="62718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구분</a:t>
                      </a:r>
                      <a:endParaRPr lang="ko-KR" altLang="en-US" sz="28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내용</a:t>
                      </a:r>
                      <a:endParaRPr lang="ko-KR" altLang="en-US" sz="28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비고</a:t>
                      </a:r>
                      <a:endParaRPr lang="ko-KR" altLang="en-US" sz="28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957851599"/>
                  </a:ext>
                </a:extLst>
              </a:tr>
              <a:tr h="1119977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배경 및 필요성</a:t>
                      </a:r>
                      <a:endParaRPr lang="ko-KR" altLang="en-US" sz="28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8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국립공원 입장료 폐지로 인한 </a:t>
                      </a:r>
                      <a:r>
                        <a:rPr lang="ko-KR" altLang="en-US" sz="28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탐방객</a:t>
                      </a:r>
                      <a:r>
                        <a:rPr lang="ko-KR" altLang="en-US" sz="28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증가</a:t>
                      </a:r>
                      <a:endParaRPr lang="ko-KR" altLang="en-US" sz="28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latinLnBrk="1"/>
                      <a:endParaRPr lang="ko-KR" altLang="en-US" sz="28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729553"/>
                  </a:ext>
                </a:extLst>
              </a:tr>
              <a:tr h="627186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8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멸종위기종</a:t>
                      </a:r>
                      <a:r>
                        <a:rPr lang="ko-KR" altLang="en-US" sz="28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복원사업 확대</a:t>
                      </a:r>
                      <a:endParaRPr lang="ko-KR" altLang="en-US" sz="28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7205899"/>
                  </a:ext>
                </a:extLst>
              </a:tr>
              <a:tr h="627186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8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핵심 </a:t>
                      </a:r>
                      <a:r>
                        <a:rPr lang="ko-KR" altLang="en-US" sz="28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생물종</a:t>
                      </a:r>
                      <a:r>
                        <a:rPr lang="ko-KR" altLang="en-US" sz="28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보호 필요</a:t>
                      </a:r>
                      <a:endParaRPr lang="ko-KR" altLang="en-US" sz="28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3973147"/>
                  </a:ext>
                </a:extLst>
              </a:tr>
              <a:tr h="627186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관리</a:t>
                      </a:r>
                      <a:endParaRPr lang="ko-KR" altLang="en-US" sz="28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8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생태계 변화 관찰을 위한 모니터링</a:t>
                      </a:r>
                      <a:endParaRPr lang="ko-KR" altLang="en-US" sz="28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4829872"/>
                  </a:ext>
                </a:extLst>
              </a:tr>
              <a:tr h="627186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8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보호시설 설치</a:t>
                      </a:r>
                      <a:endParaRPr lang="ko-KR" altLang="en-US" sz="28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37252"/>
                  </a:ext>
                </a:extLst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12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자르기</Template>
  <TotalTime>148</TotalTime>
  <Words>127</Words>
  <Application>Microsoft Office PowerPoint</Application>
  <PresentationFormat>와이드스크린</PresentationFormat>
  <Paragraphs>54</Paragraphs>
  <Slides>6</Slides>
  <Notes>4</Notes>
  <HiddenSlides>1</HiddenSlides>
  <MMClips>0</MMClips>
  <ScaleCrop>false</ScaleCrop>
  <HeadingPairs>
    <vt:vector size="8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  <vt:variant>
        <vt:lpstr>재구성한 쇼</vt:lpstr>
      </vt:variant>
      <vt:variant>
        <vt:i4>2</vt:i4>
      </vt:variant>
    </vt:vector>
  </HeadingPairs>
  <TitlesOfParts>
    <vt:vector size="16" baseType="lpstr">
      <vt:lpstr>굴림체</vt:lpstr>
      <vt:lpstr>궁서체</vt:lpstr>
      <vt:lpstr>돋움</vt:lpstr>
      <vt:lpstr>돋움체</vt:lpstr>
      <vt:lpstr>맑은 고딕</vt:lpstr>
      <vt:lpstr>바탕체</vt:lpstr>
      <vt:lpstr>Franklin Gothic Book</vt:lpstr>
      <vt:lpstr>Crop</vt:lpstr>
      <vt:lpstr>PowerPoint 프레젠테이션</vt:lpstr>
      <vt:lpstr>세계자연보존연맹</vt:lpstr>
      <vt:lpstr>국립공원 특별보호구 </vt:lpstr>
      <vt:lpstr>PowerPoint 프레젠테이션</vt:lpstr>
      <vt:lpstr>프로그램 실행</vt:lpstr>
      <vt:lpstr>국립공원 특별보호구 </vt:lpstr>
      <vt:lpstr>프로그램 실행1</vt:lpstr>
      <vt:lpstr>프로그램 실행2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10</cp:revision>
  <dcterms:created xsi:type="dcterms:W3CDTF">2020-12-12T09:39:47Z</dcterms:created>
  <dcterms:modified xsi:type="dcterms:W3CDTF">2021-02-19T05:40:10Z</dcterms:modified>
</cp:coreProperties>
</file>