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>
  <p:sldMasterIdLst>
    <p:sldMasterId id="2147483684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custShowLst>
    <p:custShow name="프로그램 실행1" id="0">
      <p:sldLst>
        <p:sld r:id="rId2"/>
        <p:sld r:id="rId5"/>
      </p:sldLst>
    </p:custShow>
    <p:custShow name="프로그램 실행2" id="1">
      <p:sldLst>
        <p:sld r:id="rId2"/>
        <p:sld r:id="rId3"/>
        <p:sld r:id="rId4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221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4F97DD-3688-44B4-9897-63329FFD9A86}" type="datetimeFigureOut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75C2FC-918F-4629-981F-7F5F1A218A2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672388" y="324852"/>
            <a:ext cx="3600000" cy="72000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i="1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스마트시티</a:t>
            </a:r>
            <a:endParaRPr lang="ko-KR" altLang="en-US" sz="2200" i="1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73803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F741F-16D5-4C7D-9BDD-414965F5FCB2}" type="datetimeFigureOut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51A91B-9C8C-4907-8DCB-8954BC0672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5011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sz="14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1A91B-9C8C-4907-8DCB-8954BC06723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003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dirty="0">
                <a:latin typeface="굴림체" panose="020B0609000101010101" pitchFamily="49" charset="-127"/>
                <a:ea typeface="굴림체" panose="020B0609000101010101" pitchFamily="49" charset="-127"/>
              </a:rPr>
              <a:t>스마트 시티에 대한 자료입니다</a:t>
            </a:r>
            <a:r>
              <a:rPr lang="en-US" altLang="ko-KR" sz="1400" dirty="0">
                <a:latin typeface="굴림체" panose="020B0609000101010101" pitchFamily="49" charset="-127"/>
                <a:ea typeface="굴림체" panose="020B0609000101010101" pitchFamily="49" charset="-127"/>
              </a:rPr>
              <a:t>.</a:t>
            </a:r>
            <a:endParaRPr lang="ko-KR" altLang="en-US" sz="14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1A91B-9C8C-4907-8DCB-8954BC06723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7822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1A91B-9C8C-4907-8DCB-8954BC06723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121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1A91B-9C8C-4907-8DCB-8954BC06723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4832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1536" y="1069849"/>
            <a:ext cx="9960864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3657600" y="384048"/>
            <a:ext cx="79248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30B60-D7D2-43CD-8CFB-75449DEC8BD4}" type="datetime1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4446678" y="1909248"/>
            <a:ext cx="8028305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6197600" y="4419600"/>
            <a:ext cx="119380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6200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4FB9F-99F2-4485-B335-C3175A57519E}" type="datetime1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9053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424416" y="356617"/>
            <a:ext cx="2157984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56617"/>
            <a:ext cx="85344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65D85-DD6D-4DC7-8156-392BF7812C28}" type="datetime1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3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88720"/>
            <a:ext cx="10972800" cy="498348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0D64-E75F-4A52-9D6A-34472D5D0C06}" type="datetime1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7160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976" y="2286001"/>
            <a:ext cx="103632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5360" y="1353312"/>
            <a:ext cx="103632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6E0FE-92C9-4502-826B-9A0159B64A7C}" type="datetime1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4446678" y="1909248"/>
            <a:ext cx="8028305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6197600" y="4419600"/>
            <a:ext cx="119380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9296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6176" y="1289304"/>
            <a:ext cx="53848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2304" y="1289304"/>
            <a:ext cx="53848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A06C3-15D3-45CD-94A7-6E5EC35F01CC}" type="datetime1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626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09600" y="1353312"/>
            <a:ext cx="5388864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093976"/>
            <a:ext cx="5386917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6193367" y="1353312"/>
            <a:ext cx="5388864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093976"/>
            <a:ext cx="5389033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74BC-B52A-4F5A-8413-85907CE16E72}" type="datetime1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4616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FDC8-7286-49E3-B463-D9AF0CF6BB3F}" type="datetime1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342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D4AFB-B58C-4B49-924C-1490CCB4DDA4}" type="datetime1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1524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1536" y="0"/>
            <a:ext cx="9960864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4688" y="1371600"/>
            <a:ext cx="6230112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034528" y="1371600"/>
            <a:ext cx="3511296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F7FC2-ADE8-4E8F-A26B-7815ED8A285F}" type="datetime1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69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670560" y="4855464"/>
            <a:ext cx="4291584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157216" y="1216152"/>
            <a:ext cx="6169152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0" y="1216152"/>
            <a:ext cx="4291584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96DEE-014C-4CB2-9CC4-FF8D7ABF4B79}" type="datetime1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7616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12192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621536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/>
          <p:cNvSpPr/>
          <p:nvPr/>
        </p:nvSpPr>
        <p:spPr bwMode="white">
          <a:xfrm>
            <a:off x="101600" y="1066800"/>
            <a:ext cx="3454400" cy="1219200"/>
          </a:xfrm>
          <a:prstGeom prst="rect">
            <a:avLst/>
          </a:prstGeom>
          <a:blipFill dpi="0" rotWithShape="1">
            <a:blip r:embed="rId1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11546538" y="5872450"/>
            <a:ext cx="723900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 flipH="1" flipV="1">
            <a:off x="203200" y="4724401"/>
            <a:ext cx="567267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711200" y="152401"/>
            <a:ext cx="922867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622595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1161897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3560064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12192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7717536" y="1069848"/>
            <a:ext cx="4474464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82016" y="-103188"/>
            <a:ext cx="5466816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621536" y="0"/>
            <a:ext cx="9960864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188720"/>
            <a:ext cx="109728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408" y="6364225"/>
            <a:ext cx="2913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EA15EB6D-B154-4DB3-A8CA-A7B73FE4D667}" type="datetime1">
              <a:rPr lang="ko-KR" altLang="en-US" smtClean="0"/>
              <a:t>2020-12-15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0064" y="6364225"/>
            <a:ext cx="708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536" y="6364225"/>
            <a:ext cx="8168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tx1"/>
                </a:solidFill>
              </a:defRPr>
            </a:lvl1pPr>
          </a:lstStyle>
          <a:p>
            <a:fld id="{5F370C1C-945D-41C7-852B-20967B9A85B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50" name="TextBox 49"/>
          <p:cNvSpPr txBox="1"/>
          <p:nvPr userDrawn="1"/>
        </p:nvSpPr>
        <p:spPr>
          <a:xfrm>
            <a:off x="10702782" y="55527"/>
            <a:ext cx="142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○○○</a:t>
            </a:r>
            <a:endParaRPr lang="ko-KR" altLang="en-US" sz="32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5609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부제목 11"/>
          <p:cNvSpPr>
            <a:spLocks noGrp="1"/>
          </p:cNvSpPr>
          <p:nvPr>
            <p:ph type="subTitle" idx="1"/>
          </p:nvPr>
        </p:nvSpPr>
        <p:spPr>
          <a:xfrm>
            <a:off x="3697356" y="1040031"/>
            <a:ext cx="7924800" cy="612648"/>
          </a:xfrm>
        </p:spPr>
        <p:txBody>
          <a:bodyPr>
            <a:noAutofit/>
          </a:bodyPr>
          <a:lstStyle/>
          <a:p>
            <a:r>
              <a:rPr lang="ko-KR" altLang="en-US" sz="35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3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637789" y="3046847"/>
            <a:ext cx="720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ko-KR" altLang="en-US" sz="7200" b="1" cap="none" spc="0" dirty="0" smtClean="0">
                <a:ln/>
                <a:solidFill>
                  <a:schemeClr val="accent4"/>
                </a:solidFill>
                <a:effectLst/>
                <a:latin typeface="궁서체" panose="02030609000101010101" pitchFamily="17" charset="-127"/>
                <a:ea typeface="궁서체" panose="02030609000101010101" pitchFamily="17" charset="-127"/>
              </a:rPr>
              <a:t>스마트시티</a:t>
            </a:r>
            <a:endParaRPr lang="en-US" altLang="ko-KR" sz="7200" b="1" cap="none" spc="0" dirty="0">
              <a:ln/>
              <a:solidFill>
                <a:schemeClr val="accent4"/>
              </a:solidFill>
              <a:effectLst/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4491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스마트시티</a:t>
            </a:r>
            <a:r>
              <a:rPr lang="en-US" altLang="ko-KR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 U-city </a:t>
            </a:r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사업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sz="half" idx="1"/>
          </p:nvPr>
        </p:nvSpPr>
        <p:spPr>
          <a:xfrm>
            <a:off x="936701" y="2044135"/>
            <a:ext cx="5312935" cy="2182177"/>
          </a:xfrm>
        </p:spPr>
        <p:txBody>
          <a:bodyPr>
            <a:noAutofit/>
          </a:bodyPr>
          <a:lstStyle/>
          <a:p>
            <a:pPr>
              <a:lnSpc>
                <a:spcPts val="2800"/>
              </a:lnSpc>
              <a:buSzPct val="105000"/>
              <a:buFont typeface="바탕체" panose="02030609000101010101" pitchFamily="17" charset="-127"/>
              <a:buChar char="⇒"/>
            </a:pPr>
            <a:r>
              <a:rPr lang="ko-KR" altLang="en-US" sz="24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대통령 직속 </a:t>
            </a:r>
            <a:r>
              <a:rPr lang="en-US" altLang="ko-KR" sz="24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4</a:t>
            </a:r>
            <a:r>
              <a:rPr lang="ko-KR" altLang="en-US" sz="24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차산업혁명위원회</a:t>
            </a:r>
            <a:endParaRPr lang="en-US" altLang="ko-KR" sz="2400" u="sng" dirty="0" smtClean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lvl="1">
              <a:lnSpc>
                <a:spcPts val="2800"/>
              </a:lnSpc>
            </a:pPr>
            <a:r>
              <a:rPr lang="ko-KR" altLang="en-US" sz="20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스마트시티 특별위원회 운영</a:t>
            </a:r>
            <a:endParaRPr lang="en-US" altLang="ko-KR" sz="2000" u="sng" dirty="0" smtClean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>
              <a:lnSpc>
                <a:spcPts val="2800"/>
              </a:lnSpc>
              <a:buSzPct val="105000"/>
              <a:buFont typeface="바탕체" panose="02030609000101010101" pitchFamily="17" charset="-127"/>
              <a:buChar char="⇒"/>
            </a:pPr>
            <a:r>
              <a:rPr lang="ko-KR" altLang="en-US" sz="2400" u="sng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국토교통부</a:t>
            </a:r>
            <a:endParaRPr lang="en-US" altLang="ko-KR" sz="2400" u="sng" dirty="0" smtClean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lvl="1">
              <a:lnSpc>
                <a:spcPts val="2800"/>
              </a:lnSpc>
            </a:pPr>
            <a:r>
              <a:rPr lang="ko-KR" altLang="en-US" sz="2000" u="sng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테마형</a:t>
            </a:r>
            <a:r>
              <a:rPr lang="ko-KR" altLang="en-US" sz="20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 특화단지 </a:t>
            </a:r>
            <a:r>
              <a:rPr lang="ko-KR" altLang="en-US" sz="2000" u="sng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조성지원</a:t>
            </a:r>
            <a:r>
              <a:rPr lang="ko-KR" altLang="en-US" sz="20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 사업</a:t>
            </a:r>
            <a:endParaRPr lang="en-US" altLang="ko-KR" sz="2000" u="sng" dirty="0" smtClean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lvl="1">
              <a:lnSpc>
                <a:spcPts val="2800"/>
              </a:lnSpc>
            </a:pPr>
            <a:r>
              <a:rPr lang="ko-KR" altLang="en-US" sz="20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스마트시티 </a:t>
            </a:r>
            <a:r>
              <a:rPr lang="ko-KR" altLang="en-US" sz="2000" u="sng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챌</a:t>
            </a:r>
            <a:r>
              <a:rPr lang="ko-KR" altLang="en-US" sz="2000" u="sng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린지</a:t>
            </a:r>
            <a:r>
              <a:rPr lang="ko-KR" altLang="en-US" sz="20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 사업</a:t>
            </a:r>
            <a:endParaRPr lang="en-US" altLang="ko-KR" sz="2000" u="sng" dirty="0" smtClean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>
              <a:lnSpc>
                <a:spcPts val="2800"/>
              </a:lnSpc>
              <a:buSzPct val="105000"/>
              <a:buFont typeface="바탕체" panose="02030609000101010101" pitchFamily="17" charset="-127"/>
              <a:buChar char="⇒"/>
            </a:pPr>
            <a:r>
              <a:rPr lang="ko-KR" altLang="en-US" sz="2400" u="sng" dirty="0" err="1" smtClean="0">
                <a:latin typeface="바탕체" panose="02030609000101010101" pitchFamily="17" charset="-127"/>
                <a:ea typeface="바탕체" panose="02030609000101010101" pitchFamily="17" charset="-127"/>
              </a:rPr>
              <a:t>과기정통부</a:t>
            </a:r>
            <a:endParaRPr lang="en-US" altLang="ko-KR" sz="2400" u="sng" dirty="0" smtClean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lvl="1">
              <a:lnSpc>
                <a:spcPts val="2800"/>
              </a:lnSpc>
            </a:pPr>
            <a:r>
              <a:rPr lang="ko-KR" altLang="en-US" sz="20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스마트</a:t>
            </a:r>
            <a:r>
              <a:rPr lang="en-US" altLang="ko-KR" sz="20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 </a:t>
            </a:r>
            <a:r>
              <a:rPr lang="ko-KR" altLang="en-US" sz="20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선도</a:t>
            </a:r>
            <a:r>
              <a:rPr lang="en-US" altLang="ko-KR" sz="20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 </a:t>
            </a:r>
            <a:r>
              <a:rPr lang="ko-KR" altLang="en-US" sz="20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프로젝트</a:t>
            </a:r>
            <a:endParaRPr lang="en-US" altLang="ko-KR" sz="2000" u="sng" dirty="0" smtClean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lvl="1">
              <a:lnSpc>
                <a:spcPts val="2800"/>
              </a:lnSpc>
            </a:pPr>
            <a:r>
              <a:rPr lang="ko-KR" altLang="en-US" sz="20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블록체인 국가 </a:t>
            </a:r>
            <a:r>
              <a:rPr lang="ko-KR" altLang="en-US" sz="20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시범사업</a:t>
            </a:r>
            <a:endParaRPr lang="en-US" altLang="ko-KR" sz="2000" u="sng" dirty="0" smtClean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lvl="1">
              <a:lnSpc>
                <a:spcPts val="2880"/>
              </a:lnSpc>
            </a:pPr>
            <a:endParaRPr lang="en-US" altLang="ko-KR" u="sng" dirty="0" smtClean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pic>
        <p:nvPicPr>
          <p:cNvPr id="11" name="내용 개체 틀 10"/>
          <p:cNvPicPr preferRelativeResize="0"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536" y="2649951"/>
            <a:ext cx="3960000" cy="2520000"/>
          </a:xfrm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6669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2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스마트 기반시설 성능평가</a:t>
            </a:r>
            <a:endParaRPr lang="ko-KR" altLang="en-US" sz="52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5822742"/>
              </p:ext>
            </p:extLst>
          </p:nvPr>
        </p:nvGraphicFramePr>
        <p:xfrm>
          <a:off x="1550505" y="1716051"/>
          <a:ext cx="10031894" cy="4484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3485">
                  <a:extLst>
                    <a:ext uri="{9D8B030D-6E8A-4147-A177-3AD203B41FA5}">
                      <a16:colId xmlns:a16="http://schemas.microsoft.com/office/drawing/2014/main" val="933122306"/>
                    </a:ext>
                  </a:extLst>
                </a:gridCol>
                <a:gridCol w="2096430">
                  <a:extLst>
                    <a:ext uri="{9D8B030D-6E8A-4147-A177-3AD203B41FA5}">
                      <a16:colId xmlns:a16="http://schemas.microsoft.com/office/drawing/2014/main" val="3476320443"/>
                    </a:ext>
                  </a:extLst>
                </a:gridCol>
                <a:gridCol w="3397146">
                  <a:extLst>
                    <a:ext uri="{9D8B030D-6E8A-4147-A177-3AD203B41FA5}">
                      <a16:colId xmlns:a16="http://schemas.microsoft.com/office/drawing/2014/main" val="1940386557"/>
                    </a:ext>
                  </a:extLst>
                </a:gridCol>
                <a:gridCol w="2591573">
                  <a:extLst>
                    <a:ext uri="{9D8B030D-6E8A-4147-A177-3AD203B41FA5}">
                      <a16:colId xmlns:a16="http://schemas.microsoft.com/office/drawing/2014/main" val="3118173242"/>
                    </a:ext>
                  </a:extLst>
                </a:gridCol>
                <a:gridCol w="843260">
                  <a:extLst>
                    <a:ext uri="{9D8B030D-6E8A-4147-A177-3AD203B41FA5}">
                      <a16:colId xmlns:a16="http://schemas.microsoft.com/office/drawing/2014/main" val="3552436369"/>
                    </a:ext>
                  </a:extLst>
                </a:gridCol>
              </a:tblGrid>
              <a:tr h="6600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구분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사회적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경제적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환경적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비고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990099041"/>
                  </a:ext>
                </a:extLst>
              </a:tr>
              <a:tr h="660085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성능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편리함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관리능률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지구 온난화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916283"/>
                  </a:ext>
                </a:extLst>
              </a:tr>
              <a:tr h="66008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편안함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산업 활성화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천연 자원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483627"/>
                  </a:ext>
                </a:extLst>
              </a:tr>
              <a:tr h="66008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보안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세대의 순환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생물 다양성 보호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407753"/>
                  </a:ext>
                </a:extLst>
              </a:tr>
              <a:tr h="66008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안전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5562390"/>
                  </a:ext>
                </a:extLst>
              </a:tr>
              <a:tr h="118360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관점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거주민 관점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지역사회 관리자 관점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세계적 관점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</a:t>
                      </a:r>
                      <a:r>
                        <a:rPr lang="en-US" altLang="ko-KR" sz="2300" baseline="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</a:t>
                      </a:r>
                    </a:p>
                    <a:p>
                      <a:pPr latinLnBrk="1"/>
                      <a:r>
                        <a:rPr lang="ko-KR" altLang="en-US" sz="2300" baseline="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광역 도시권 관점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821455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0459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5</a:t>
            </a:fld>
            <a:endParaRPr lang="ko-KR" altLang="en-US"/>
          </a:p>
        </p:txBody>
      </p:sp>
      <p:grpSp>
        <p:nvGrpSpPr>
          <p:cNvPr id="23" name="그룹 22"/>
          <p:cNvGrpSpPr/>
          <p:nvPr/>
        </p:nvGrpSpPr>
        <p:grpSpPr>
          <a:xfrm>
            <a:off x="1376414" y="536710"/>
            <a:ext cx="10080000" cy="5760000"/>
            <a:chOff x="1401417" y="318052"/>
            <a:chExt cx="8889595" cy="6228735"/>
          </a:xfrm>
        </p:grpSpPr>
        <p:sp>
          <p:nvSpPr>
            <p:cNvPr id="3" name="오각형 2"/>
            <p:cNvSpPr/>
            <p:nvPr/>
          </p:nvSpPr>
          <p:spPr>
            <a:xfrm>
              <a:off x="1401417" y="1669775"/>
              <a:ext cx="2136912" cy="665922"/>
            </a:xfrm>
            <a:prstGeom prst="homePlate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S-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안전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" name="위쪽 리본 3"/>
            <p:cNvSpPr/>
            <p:nvPr/>
          </p:nvSpPr>
          <p:spPr>
            <a:xfrm>
              <a:off x="1616068" y="318052"/>
              <a:ext cx="8674944" cy="1123122"/>
            </a:xfrm>
            <a:prstGeom prst="ribbon2">
              <a:avLst>
                <a:gd name="adj1" fmla="val 16667"/>
                <a:gd name="adj2" fmla="val 75000"/>
              </a:avLst>
            </a:prstGeom>
            <a:blipFill>
              <a:blip r:embed="rId4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스마트시티 </a:t>
              </a:r>
              <a:r>
                <a:rPr lang="ko-KR" altLang="en-US" dirty="0" err="1" smtClean="0"/>
                <a:t>통합플랫폼</a:t>
              </a:r>
              <a:r>
                <a:rPr lang="ko-KR" altLang="en-US" dirty="0" smtClean="0"/>
                <a:t> 주요 내용</a:t>
              </a:r>
              <a:endParaRPr lang="ko-KR" altLang="en-US" dirty="0"/>
            </a:p>
          </p:txBody>
        </p:sp>
        <p:sp>
          <p:nvSpPr>
            <p:cNvPr id="5" name="오각형 4"/>
            <p:cNvSpPr/>
            <p:nvPr/>
          </p:nvSpPr>
          <p:spPr>
            <a:xfrm>
              <a:off x="1401417" y="2511993"/>
              <a:ext cx="2136912" cy="665922"/>
            </a:xfrm>
            <a:prstGeom prst="homePlate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S-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방제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오각형 5"/>
            <p:cNvSpPr/>
            <p:nvPr/>
          </p:nvSpPr>
          <p:spPr>
            <a:xfrm>
              <a:off x="1401417" y="3354211"/>
              <a:ext cx="2136912" cy="665922"/>
            </a:xfrm>
            <a:prstGeom prst="homePlate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S-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교통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오각형 6"/>
            <p:cNvSpPr/>
            <p:nvPr/>
          </p:nvSpPr>
          <p:spPr>
            <a:xfrm>
              <a:off x="1401417" y="4196429"/>
              <a:ext cx="2136912" cy="665922"/>
            </a:xfrm>
            <a:prstGeom prst="homePlate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S-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환경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오각형 7"/>
            <p:cNvSpPr/>
            <p:nvPr/>
          </p:nvSpPr>
          <p:spPr>
            <a:xfrm>
              <a:off x="1401417" y="5880865"/>
              <a:ext cx="2136912" cy="665922"/>
            </a:xfrm>
            <a:prstGeom prst="homePlate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S-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시설물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오각형 8"/>
            <p:cNvSpPr/>
            <p:nvPr/>
          </p:nvSpPr>
          <p:spPr>
            <a:xfrm>
              <a:off x="1401417" y="5038647"/>
              <a:ext cx="2136912" cy="665922"/>
            </a:xfrm>
            <a:prstGeom prst="homePlate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S-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에너지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모서리가 둥근 직사각형 9"/>
            <p:cNvSpPr/>
            <p:nvPr/>
          </p:nvSpPr>
          <p:spPr>
            <a:xfrm>
              <a:off x="3538329" y="1704562"/>
              <a:ext cx="3856383" cy="596348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>
                  <a:solidFill>
                    <a:schemeClr val="tx1"/>
                  </a:solidFill>
                </a:rPr>
                <a:t>비상벨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,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 </a:t>
              </a:r>
              <a:r>
                <a:rPr lang="ko-KR" altLang="en-US" dirty="0" err="1" smtClean="0">
                  <a:solidFill>
                    <a:schemeClr val="tx1"/>
                  </a:solidFill>
                </a:rPr>
                <a:t>안전주의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,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 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112 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신고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3538329" y="2546780"/>
              <a:ext cx="3856383" cy="596348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119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신고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홍수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긴급구조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3538329" y="3388998"/>
              <a:ext cx="3856383" cy="596348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>
                  <a:solidFill>
                    <a:schemeClr val="tx1"/>
                  </a:solidFill>
                </a:rPr>
                <a:t>교통사고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차량고장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dirty="0" err="1" smtClean="0">
                  <a:solidFill>
                    <a:schemeClr val="tx1"/>
                  </a:solidFill>
                </a:rPr>
                <a:t>도로통제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3538329" y="4231216"/>
              <a:ext cx="3856383" cy="596348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>
                  <a:solidFill>
                    <a:schemeClr val="tx1"/>
                  </a:solidFill>
                </a:rPr>
                <a:t>환경경보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대기오염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수질오염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3538329" y="5073434"/>
              <a:ext cx="3856383" cy="596348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>
                  <a:solidFill>
                    <a:schemeClr val="tx1"/>
                  </a:solidFill>
                </a:rPr>
                <a:t>빌딩 에너지 경보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상가 에너지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3538329" y="5915652"/>
              <a:ext cx="3856383" cy="596348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CCTV 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상태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시설물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8746431" y="1704562"/>
              <a:ext cx="1461055" cy="596348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CCTV 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영상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 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8746431" y="2546780"/>
              <a:ext cx="1461055" cy="596348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CCTV 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영상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 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8746431" y="3388998"/>
              <a:ext cx="1461055" cy="596348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>
                  <a:solidFill>
                    <a:schemeClr val="tx1"/>
                  </a:solidFill>
                </a:rPr>
                <a:t>교통소통정보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모서리가 둥근 직사각형 18"/>
            <p:cNvSpPr/>
            <p:nvPr/>
          </p:nvSpPr>
          <p:spPr>
            <a:xfrm>
              <a:off x="8746431" y="4231216"/>
              <a:ext cx="1461055" cy="596348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>
                  <a:solidFill>
                    <a:schemeClr val="tx1"/>
                  </a:solidFill>
                </a:rPr>
                <a:t>대기센서정보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8746431" y="5073434"/>
              <a:ext cx="1461055" cy="596348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>
                  <a:solidFill>
                    <a:schemeClr val="tx1"/>
                  </a:solidFill>
                </a:rPr>
                <a:t>에너지사용량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모서리가 둥근 직사각형 20"/>
            <p:cNvSpPr/>
            <p:nvPr/>
          </p:nvSpPr>
          <p:spPr>
            <a:xfrm>
              <a:off x="8746431" y="5915652"/>
              <a:ext cx="1461055" cy="596348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>
                  <a:solidFill>
                    <a:schemeClr val="tx1"/>
                  </a:solidFill>
                </a:rPr>
                <a:t>시설물 상태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갈매기형 수장 21"/>
            <p:cNvSpPr/>
            <p:nvPr/>
          </p:nvSpPr>
          <p:spPr>
            <a:xfrm>
              <a:off x="7686455" y="2623930"/>
              <a:ext cx="626165" cy="3045852"/>
            </a:xfrm>
            <a:prstGeom prst="chevron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8601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프로그램 실행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4442792" y="1987826"/>
            <a:ext cx="2880000" cy="3039026"/>
            <a:chOff x="4442792" y="1987826"/>
            <a:chExt cx="2880000" cy="3039026"/>
          </a:xfrm>
        </p:grpSpPr>
        <p:sp>
          <p:nvSpPr>
            <p:cNvPr id="4" name="막힌 원호 3">
              <a:hlinkHover r:id="rId2" action="ppaction://program"/>
            </p:cNvPr>
            <p:cNvSpPr/>
            <p:nvPr/>
          </p:nvSpPr>
          <p:spPr>
            <a:xfrm>
              <a:off x="4442792" y="1987826"/>
              <a:ext cx="2880000" cy="2880000"/>
            </a:xfrm>
            <a:prstGeom prst="blockArc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막힌 원호 4">
              <a:hlinkHover r:id="rId2" action="ppaction://program"/>
            </p:cNvPr>
            <p:cNvSpPr/>
            <p:nvPr/>
          </p:nvSpPr>
          <p:spPr>
            <a:xfrm flipV="1">
              <a:off x="4442792" y="2146852"/>
              <a:ext cx="2880000" cy="2880000"/>
            </a:xfrm>
            <a:prstGeom prst="blockArc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6896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70C1C-945D-41C7-852B-20967B9A85B0}" type="slidenum">
              <a:rPr lang="ko-KR" altLang="en-US" smtClean="0"/>
              <a:t>7</a:t>
            </a:fld>
            <a:endParaRPr lang="ko-KR" altLang="en-US"/>
          </a:p>
        </p:txBody>
      </p:sp>
      <p:graphicFrame>
        <p:nvGraphicFramePr>
          <p:cNvPr id="4" name="내용 개체 틀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1251504"/>
              </p:ext>
            </p:extLst>
          </p:nvPr>
        </p:nvGraphicFramePr>
        <p:xfrm>
          <a:off x="2442116" y="1459573"/>
          <a:ext cx="6976945" cy="4748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48">
                  <a:extLst>
                    <a:ext uri="{9D8B030D-6E8A-4147-A177-3AD203B41FA5}">
                      <a16:colId xmlns:a16="http://schemas.microsoft.com/office/drawing/2014/main" val="933122306"/>
                    </a:ext>
                  </a:extLst>
                </a:gridCol>
                <a:gridCol w="1458017">
                  <a:extLst>
                    <a:ext uri="{9D8B030D-6E8A-4147-A177-3AD203B41FA5}">
                      <a16:colId xmlns:a16="http://schemas.microsoft.com/office/drawing/2014/main" val="3476320443"/>
                    </a:ext>
                  </a:extLst>
                </a:gridCol>
                <a:gridCol w="2362635">
                  <a:extLst>
                    <a:ext uri="{9D8B030D-6E8A-4147-A177-3AD203B41FA5}">
                      <a16:colId xmlns:a16="http://schemas.microsoft.com/office/drawing/2014/main" val="1940386557"/>
                    </a:ext>
                  </a:extLst>
                </a:gridCol>
                <a:gridCol w="1802378">
                  <a:extLst>
                    <a:ext uri="{9D8B030D-6E8A-4147-A177-3AD203B41FA5}">
                      <a16:colId xmlns:a16="http://schemas.microsoft.com/office/drawing/2014/main" val="3118173242"/>
                    </a:ext>
                  </a:extLst>
                </a:gridCol>
                <a:gridCol w="586467">
                  <a:extLst>
                    <a:ext uri="{9D8B030D-6E8A-4147-A177-3AD203B41FA5}">
                      <a16:colId xmlns:a16="http://schemas.microsoft.com/office/drawing/2014/main" val="3552436369"/>
                    </a:ext>
                  </a:extLst>
                </a:gridCol>
              </a:tblGrid>
              <a:tr h="6600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구분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사회적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경제적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환경적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비고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990099041"/>
                  </a:ext>
                </a:extLst>
              </a:tr>
              <a:tr h="660085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성능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편리함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관리능률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지구 온난화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916283"/>
                  </a:ext>
                </a:extLst>
              </a:tr>
              <a:tr h="66008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편안함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산업 활성화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천연 자원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483627"/>
                  </a:ext>
                </a:extLst>
              </a:tr>
              <a:tr h="66008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보안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세대의 순환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생물 다양성 보호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407753"/>
                  </a:ext>
                </a:extLst>
              </a:tr>
              <a:tr h="66008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안전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5562390"/>
                  </a:ext>
                </a:extLst>
              </a:tr>
              <a:tr h="118360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관점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거주민 관점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지역사회 관리자 관점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세계적 관점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</a:t>
                      </a:r>
                      <a:r>
                        <a:rPr lang="en-US" altLang="ko-KR" sz="2300" baseline="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</a:t>
                      </a:r>
                    </a:p>
                    <a:p>
                      <a:pPr algn="ctr" latinLnBrk="1"/>
                      <a:r>
                        <a:rPr lang="ko-KR" altLang="en-US" sz="2300" baseline="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광역 도시권 관점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821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5433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0">
        <p:split dir="in"/>
      </p:transition>
    </mc:Choice>
    <mc:Fallback>
      <p:transition spd="slow" advClick="0" advTm="60000">
        <p:split dir="in"/>
      </p:transition>
    </mc:Fallback>
  </mc:AlternateContent>
</p:sld>
</file>

<file path=ppt/theme/theme1.xml><?xml version="1.0" encoding="utf-8"?>
<a:theme xmlns:a="http://schemas.openxmlformats.org/drawingml/2006/main" name="New_Korea03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우주 테마</Template>
  <TotalTime>210</TotalTime>
  <Words>173</Words>
  <Application>Microsoft Office PowerPoint</Application>
  <PresentationFormat>와이드스크린</PresentationFormat>
  <Paragraphs>84</Paragraphs>
  <Slides>6</Slides>
  <Notes>4</Notes>
  <HiddenSlides>1</HiddenSlides>
  <MMClips>0</MMClips>
  <ScaleCrop>false</ScaleCrop>
  <HeadingPairs>
    <vt:vector size="8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  <vt:variant>
        <vt:lpstr>재구성한 쇼</vt:lpstr>
      </vt:variant>
      <vt:variant>
        <vt:i4>2</vt:i4>
      </vt:variant>
    </vt:vector>
  </HeadingPairs>
  <TitlesOfParts>
    <vt:vector size="20" baseType="lpstr">
      <vt:lpstr>굴림체</vt:lpstr>
      <vt:lpstr>궁서체</vt:lpstr>
      <vt:lpstr>돋움체</vt:lpstr>
      <vt:lpstr>맑은 고딕</vt:lpstr>
      <vt:lpstr>바탕체</vt:lpstr>
      <vt:lpstr>휴먼모음T</vt:lpstr>
      <vt:lpstr>Arial</vt:lpstr>
      <vt:lpstr>Corbel</vt:lpstr>
      <vt:lpstr>Tw Cen MT</vt:lpstr>
      <vt:lpstr>Wingdings</vt:lpstr>
      <vt:lpstr>Wingdings 2</vt:lpstr>
      <vt:lpstr>New_Korea03</vt:lpstr>
      <vt:lpstr>PowerPoint 프레젠테이션</vt:lpstr>
      <vt:lpstr>스마트시티 U-city 사업</vt:lpstr>
      <vt:lpstr>스마트 기반시설 성능평가</vt:lpstr>
      <vt:lpstr>PowerPoint 프레젠테이션</vt:lpstr>
      <vt:lpstr>프로그램 실행</vt:lpstr>
      <vt:lpstr>PowerPoint 프레젠테이션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14</cp:revision>
  <dcterms:created xsi:type="dcterms:W3CDTF">2020-11-28T13:22:07Z</dcterms:created>
  <dcterms:modified xsi:type="dcterms:W3CDTF">2020-12-15T13:07:19Z</dcterms:modified>
</cp:coreProperties>
</file>