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9" autoCompressPictures="0">
  <p:sldMasterIdLst>
    <p:sldMasterId id="214748376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0" r:id="rId4"/>
    <p:sldId id="258" r:id="rId5"/>
    <p:sldId id="259" r:id="rId6"/>
    <p:sldId id="261" r:id="rId7"/>
  </p:sldIdLst>
  <p:sldSz cx="12192000" cy="6858000"/>
  <p:notesSz cx="6858000" cy="9144000"/>
  <p:custShowLst>
    <p:custShow name="프로그램 실행1" id="0">
      <p:sldLst>
        <p:sld r:id="rId2"/>
        <p:sld r:id="rId5"/>
      </p:sldLst>
    </p:custShow>
    <p:custShow name="프로그램 실행2" id="1">
      <p:sldLst>
        <p:sld r:id="rId2"/>
        <p:sld r:id="rId4"/>
        <p:sld r:id="rId5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9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443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021E2-7CD2-4A14-AEAC-C197480F0E05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50753-A050-4DED-9813-DFD48D6817C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평행 사변형 5"/>
          <p:cNvSpPr/>
          <p:nvPr/>
        </p:nvSpPr>
        <p:spPr>
          <a:xfrm>
            <a:off x="1628207" y="350504"/>
            <a:ext cx="3600000" cy="720000"/>
          </a:xfrm>
          <a:prstGeom prst="parallelogram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4</a:t>
            </a:r>
            <a:r>
              <a:rPr lang="ko-KR" alt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차 산업혁명</a:t>
            </a:r>
            <a:endParaRPr lang="ko-KR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7224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1503B-1406-4814-868A-D157726FC93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9DD7A-40E9-4E19-9F4C-971897B084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625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500" dirty="0">
                <a:latin typeface="굴림체" panose="020B0609000101010101" pitchFamily="49" charset="-127"/>
                <a:ea typeface="굴림체" panose="020B0609000101010101" pitchFamily="49" charset="-127"/>
              </a:rPr>
              <a:t>4</a:t>
            </a:r>
            <a:r>
              <a:rPr lang="ko-KR" altLang="en-US" sz="1500" dirty="0">
                <a:latin typeface="굴림체" panose="020B0609000101010101" pitchFamily="49" charset="-127"/>
                <a:ea typeface="굴림체" panose="020B0609000101010101" pitchFamily="49" charset="-127"/>
              </a:rPr>
              <a:t>차 산업혁명에 대한 자료입니다</a:t>
            </a:r>
            <a:r>
              <a:rPr lang="en-US" altLang="ko-KR" sz="15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.</a:t>
            </a:r>
            <a:endParaRPr lang="ko-KR" altLang="en-US" sz="15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DD7A-40E9-4E19-9F4C-971897B08435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0135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DD7A-40E9-4E19-9F4C-971897B08435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543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DD7A-40E9-4E19-9F4C-971897B08435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1672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DD7A-40E9-4E19-9F4C-971897B08435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6669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25003C28-7FD8-4BCF-880D-ECCA7FA50318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16E2-313D-4CCB-9D21-CA727984FCEF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4BC85-94F2-41BE-95F9-883E912A7DBD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9D733-9469-4250-9F3A-AC1AABBD48D6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C43B659-0387-43B2-A53B-BDAA6EFDA5FA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2F08-E096-4A50-9F2B-050C2CFD887D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250C-2F01-4685-A928-AD9F14FDE13E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CE85-2E52-4DBC-A322-EEA09A64D891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C264-CDAF-475C-B432-002B517DD0C2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F65CB-196F-48D9-B1DB-76383A4D9E37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473E9F9-FC0B-435F-BC96-2CCEE844BA0A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2494165-A9DD-4654-AE15-8867C324DF52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34696" y="237744"/>
            <a:ext cx="160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○○○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1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ko-KR" altLang="en-US" sz="3200" dirty="0" smtClean="0">
                <a:latin typeface="바탕체" panose="02030609000101010101" pitchFamily="17" charset="-127"/>
                <a:ea typeface="바탕체" panose="02030609000101010101" pitchFamily="17" charset="-127"/>
                <a:hlinkClick r:id="rId3"/>
              </a:rPr>
              <a:t>하이퍼링크</a:t>
            </a:r>
            <a:endParaRPr lang="ko-KR" altLang="en-US" sz="32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직사각형 5"/>
          <p:cNvSpPr/>
          <p:nvPr/>
        </p:nvSpPr>
        <p:spPr>
          <a:xfrm>
            <a:off x="3850912" y="2976479"/>
            <a:ext cx="4680000" cy="108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7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4</a:t>
            </a:r>
            <a:r>
              <a:rPr lang="ko-KR" altLang="en-US" sz="57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차 산업혁명</a:t>
            </a:r>
            <a:endParaRPr lang="en-US" altLang="ko-KR" sz="57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781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50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4</a:t>
            </a:r>
            <a:r>
              <a:rPr lang="ko-KR" altLang="en-US" sz="50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차산업혁명의 개념</a:t>
            </a:r>
            <a:endParaRPr lang="ko-KR" altLang="en-US" sz="50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066800" y="1819656"/>
            <a:ext cx="6129529" cy="2880000"/>
          </a:xfrm>
        </p:spPr>
        <p:txBody>
          <a:bodyPr>
            <a:noAutofit/>
          </a:bodyPr>
          <a:lstStyle/>
          <a:p>
            <a:pPr>
              <a:lnSpc>
                <a:spcPts val="2600"/>
              </a:lnSpc>
              <a:buSzPct val="90000"/>
              <a:buFont typeface="궁서체" panose="02030609000101010101" pitchFamily="17" charset="-127"/>
              <a:buChar char="》"/>
            </a:pPr>
            <a:r>
              <a:rPr lang="ko-KR" altLang="en-US" sz="2200" b="1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초연결</a:t>
            </a:r>
            <a:r>
              <a:rPr lang="ko-KR" altLang="en-US" sz="22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 사회</a:t>
            </a:r>
            <a:endParaRPr lang="en-US" altLang="ko-KR" sz="2200" b="1" dirty="0" smtClean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 lvl="1">
              <a:lnSpc>
                <a:spcPts val="2600"/>
              </a:lnSpc>
            </a:pPr>
            <a:r>
              <a:rPr lang="ko-KR" altLang="en-US" sz="18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인간 혹은 사물 등이 네트워크를 바탕으로 유기적 </a:t>
            </a:r>
            <a:r>
              <a:rPr lang="ko-KR" altLang="en-US" sz="1800" b="1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으로</a:t>
            </a:r>
            <a:r>
              <a:rPr lang="ko-KR" altLang="en-US" sz="18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 소통하여</a:t>
            </a:r>
            <a:r>
              <a:rPr lang="en-US" altLang="ko-KR" sz="18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 </a:t>
            </a:r>
            <a:r>
              <a:rPr lang="ko-KR" altLang="en-US" sz="18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새로운 가치창출이 가능해지는 사회</a:t>
            </a:r>
            <a:endParaRPr lang="en-US" altLang="ko-KR" sz="1800" b="1" dirty="0" smtClean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>
              <a:lnSpc>
                <a:spcPts val="2600"/>
              </a:lnSpc>
              <a:buSzPct val="90000"/>
              <a:buFont typeface="궁서체" panose="02030609000101010101" pitchFamily="17" charset="-127"/>
              <a:buChar char="》"/>
            </a:pPr>
            <a:r>
              <a:rPr lang="ko-KR" altLang="en-US" sz="2200" b="1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초지능</a:t>
            </a:r>
            <a:r>
              <a:rPr lang="ko-KR" altLang="en-US" sz="22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 사회</a:t>
            </a:r>
            <a:endParaRPr lang="en-US" altLang="ko-KR" sz="2200" b="1" dirty="0" smtClean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 lvl="1">
              <a:lnSpc>
                <a:spcPts val="2600"/>
              </a:lnSpc>
            </a:pPr>
            <a:r>
              <a:rPr lang="ko-KR" altLang="en-US" sz="18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지능의 모든 영역에서 뛰어난 능력을 가진 사람을 현격하게 능가하는 존재</a:t>
            </a:r>
            <a:endParaRPr lang="en-US" altLang="ko-KR" sz="1800" b="1" dirty="0" smtClean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 lvl="1">
              <a:lnSpc>
                <a:spcPts val="2600"/>
              </a:lnSpc>
            </a:pPr>
            <a:r>
              <a:rPr lang="ko-KR" altLang="en-US" sz="18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인공 일반 지능</a:t>
            </a:r>
            <a:endParaRPr lang="en-US" altLang="ko-KR" sz="1800" b="1" dirty="0" smtClean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 lvl="1">
              <a:lnSpc>
                <a:spcPts val="2600"/>
              </a:lnSpc>
            </a:pPr>
            <a:r>
              <a:rPr lang="ko-KR" altLang="en-US" sz="18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마음 </a:t>
            </a:r>
            <a:r>
              <a:rPr lang="ko-KR" altLang="en-US" sz="1800" b="1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업로딩</a:t>
            </a:r>
            <a:endParaRPr lang="en-US" altLang="ko-KR" sz="1800" b="1" dirty="0" smtClean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>
              <a:lnSpc>
                <a:spcPts val="2600"/>
              </a:lnSpc>
              <a:buSzPct val="90000"/>
              <a:buFont typeface="궁서체" panose="02030609000101010101" pitchFamily="17" charset="-127"/>
              <a:buChar char="》"/>
            </a:pPr>
            <a:r>
              <a:rPr lang="ko-KR" altLang="en-US" sz="2200" b="1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초실감</a:t>
            </a:r>
            <a:r>
              <a:rPr lang="ko-KR" altLang="en-US" sz="22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 사회</a:t>
            </a:r>
            <a:endParaRPr lang="en-US" altLang="ko-KR" sz="2200" b="1" dirty="0" smtClean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 lvl="1">
              <a:lnSpc>
                <a:spcPts val="2600"/>
              </a:lnSpc>
            </a:pPr>
            <a:r>
              <a:rPr lang="ko-KR" altLang="en-US" sz="1800" b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가상과 현실의 경계가 사라지는 사회</a:t>
            </a:r>
            <a:endParaRPr lang="ko-KR" altLang="en-US" sz="1800" b="1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pic>
        <p:nvPicPr>
          <p:cNvPr id="9" name="내용 개체 틀 8"/>
          <p:cNvPicPr preferRelativeResize="0"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872" y="2672368"/>
            <a:ext cx="4320000" cy="2520000"/>
          </a:xfrm>
        </p:spPr>
      </p:pic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78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2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제조업 혁신 </a:t>
            </a:r>
            <a:r>
              <a:rPr lang="en-US" altLang="ko-KR" sz="52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3.0 </a:t>
            </a:r>
            <a:r>
              <a:rPr lang="ko-KR" altLang="en-US" sz="52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주요 내용</a:t>
            </a:r>
            <a:endParaRPr lang="ko-KR" altLang="en-US" sz="52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7350432"/>
              </p:ext>
            </p:extLst>
          </p:nvPr>
        </p:nvGraphicFramePr>
        <p:xfrm>
          <a:off x="1066800" y="2103438"/>
          <a:ext cx="10058400" cy="406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747963625"/>
                    </a:ext>
                  </a:extLst>
                </a:gridCol>
                <a:gridCol w="3304032">
                  <a:extLst>
                    <a:ext uri="{9D8B030D-6E8A-4147-A177-3AD203B41FA5}">
                      <a16:colId xmlns:a16="http://schemas.microsoft.com/office/drawing/2014/main" val="461142183"/>
                    </a:ext>
                  </a:extLst>
                </a:gridCol>
                <a:gridCol w="3447288">
                  <a:extLst>
                    <a:ext uri="{9D8B030D-6E8A-4147-A177-3AD203B41FA5}">
                      <a16:colId xmlns:a16="http://schemas.microsoft.com/office/drawing/2014/main" val="1388345243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2704917351"/>
                    </a:ext>
                  </a:extLst>
                </a:gridCol>
              </a:tblGrid>
              <a:tr h="52158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대 전략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6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대 과제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후속 대책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747104353"/>
                  </a:ext>
                </a:extLst>
              </a:tr>
              <a:tr h="52158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융합형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신제조업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/>
                      </a:r>
                      <a:b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</a:b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창출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IT· SW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기반 확보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에너지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</a:t>
                      </a:r>
                      <a:r>
                        <a:rPr lang="en-US" altLang="ko-KR" sz="2200" baseline="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r>
                        <a:rPr lang="ko-KR" altLang="en-US" sz="2200" baseline="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기후변화 대응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latinLnBrk="1"/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080497"/>
                  </a:ext>
                </a:extLst>
              </a:tr>
              <a:tr h="52158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공정혁신 성장동력 창출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신산업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창출 방안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728049"/>
                  </a:ext>
                </a:extLst>
              </a:tr>
              <a:tr h="5294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주력산업 </a:t>
                      </a:r>
                      <a:endParaRPr lang="en-US" altLang="ko-KR" sz="22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역량강화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소재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·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부품 주도권 확보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제조업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소트프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파워 강화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345133"/>
                  </a:ext>
                </a:extLst>
              </a:tr>
              <a:tr h="52158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소프트파워 강화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주력산업 종합 대책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95851"/>
                  </a:ext>
                </a:extLst>
              </a:tr>
              <a:tr h="93140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제조혁신기반 </a:t>
                      </a:r>
                      <a:endParaRPr lang="en-US" altLang="ko-KR" sz="22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고도화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수요맞춤형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인력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·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입지 공급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SC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강화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696883"/>
                  </a:ext>
                </a:extLst>
              </a:tr>
              <a:tr h="52158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동북하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R&amp;D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허브 도약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R&amp;D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허브 도약 전략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542899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65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/>
          <p:cNvGrpSpPr/>
          <p:nvPr/>
        </p:nvGrpSpPr>
        <p:grpSpPr>
          <a:xfrm>
            <a:off x="1222512" y="786546"/>
            <a:ext cx="9360000" cy="5400000"/>
            <a:chOff x="646043" y="816364"/>
            <a:chExt cx="10674627" cy="5594375"/>
          </a:xfrm>
        </p:grpSpPr>
        <p:sp>
          <p:nvSpPr>
            <p:cNvPr id="35" name="모서리가 접힌 도형 34"/>
            <p:cNvSpPr/>
            <p:nvPr/>
          </p:nvSpPr>
          <p:spPr>
            <a:xfrm>
              <a:off x="646043" y="2037522"/>
              <a:ext cx="10674627" cy="4373217"/>
            </a:xfrm>
            <a:prstGeom prst="foldedCorner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오른쪽 화살표 5"/>
            <p:cNvSpPr/>
            <p:nvPr/>
          </p:nvSpPr>
          <p:spPr>
            <a:xfrm>
              <a:off x="954157" y="4127774"/>
              <a:ext cx="9989420" cy="393192"/>
            </a:xfrm>
            <a:prstGeom prst="rightArrow">
              <a:avLst>
                <a:gd name="adj1" fmla="val 50000"/>
                <a:gd name="adj2" fmla="val 145045"/>
              </a:avLst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/>
          </p:nvSpPr>
          <p:spPr>
            <a:xfrm>
              <a:off x="1584643" y="4063513"/>
              <a:ext cx="516887" cy="488607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타원 7"/>
            <p:cNvSpPr/>
            <p:nvPr/>
          </p:nvSpPr>
          <p:spPr>
            <a:xfrm>
              <a:off x="2907475" y="4063513"/>
              <a:ext cx="516887" cy="488607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타원 8"/>
            <p:cNvSpPr/>
            <p:nvPr/>
          </p:nvSpPr>
          <p:spPr>
            <a:xfrm>
              <a:off x="9521635" y="4063513"/>
              <a:ext cx="516887" cy="488607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타원 9"/>
            <p:cNvSpPr/>
            <p:nvPr/>
          </p:nvSpPr>
          <p:spPr>
            <a:xfrm>
              <a:off x="4230307" y="4063513"/>
              <a:ext cx="516887" cy="488607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타원 10"/>
            <p:cNvSpPr/>
            <p:nvPr/>
          </p:nvSpPr>
          <p:spPr>
            <a:xfrm>
              <a:off x="5553139" y="4063513"/>
              <a:ext cx="516887" cy="488607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타원 11"/>
            <p:cNvSpPr/>
            <p:nvPr/>
          </p:nvSpPr>
          <p:spPr>
            <a:xfrm>
              <a:off x="6875971" y="4063513"/>
              <a:ext cx="516887" cy="488607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타원 12"/>
            <p:cNvSpPr/>
            <p:nvPr/>
          </p:nvSpPr>
          <p:spPr>
            <a:xfrm>
              <a:off x="8198803" y="4063513"/>
              <a:ext cx="516887" cy="488607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모서리가 둥근 사각형 설명선 15"/>
            <p:cNvSpPr/>
            <p:nvPr/>
          </p:nvSpPr>
          <p:spPr>
            <a:xfrm>
              <a:off x="1262270" y="2484783"/>
              <a:ext cx="1172817" cy="755374"/>
            </a:xfrm>
            <a:prstGeom prst="wedgeRoundRectCallout">
              <a:avLst>
                <a:gd name="adj1" fmla="val 54591"/>
                <a:gd name="adj2" fmla="val 171100"/>
                <a:gd name="adj3" fmla="val 16667"/>
              </a:avLst>
            </a:prstGeom>
            <a:blipFill>
              <a:blip r:embed="rId6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독일</a:t>
              </a:r>
              <a:endParaRPr lang="ko-KR" altLang="en-US"/>
            </a:p>
          </p:txBody>
        </p:sp>
        <p:sp>
          <p:nvSpPr>
            <p:cNvPr id="17" name="모서리가 둥근 사각형 설명선 16"/>
            <p:cNvSpPr/>
            <p:nvPr/>
          </p:nvSpPr>
          <p:spPr>
            <a:xfrm>
              <a:off x="3110675" y="2484783"/>
              <a:ext cx="1172816" cy="755374"/>
            </a:xfrm>
            <a:prstGeom prst="wedgeRoundRectCallout">
              <a:avLst>
                <a:gd name="adj1" fmla="val 17031"/>
                <a:gd name="adj2" fmla="val 180832"/>
                <a:gd name="adj3" fmla="val 16667"/>
              </a:avLst>
            </a:prstGeom>
            <a:blipFill>
              <a:blip r:embed="rId6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영국</a:t>
              </a:r>
              <a:endParaRPr lang="ko-KR" altLang="en-US" dirty="0"/>
            </a:p>
          </p:txBody>
        </p:sp>
        <p:sp>
          <p:nvSpPr>
            <p:cNvPr id="18" name="모서리가 둥근 사각형 설명선 17"/>
            <p:cNvSpPr/>
            <p:nvPr/>
          </p:nvSpPr>
          <p:spPr>
            <a:xfrm>
              <a:off x="6807486" y="2461526"/>
              <a:ext cx="1172816" cy="755374"/>
            </a:xfrm>
            <a:prstGeom prst="wedgeRoundRectCallout">
              <a:avLst>
                <a:gd name="adj1" fmla="val 52896"/>
                <a:gd name="adj2" fmla="val 168468"/>
                <a:gd name="adj3" fmla="val 16667"/>
              </a:avLst>
            </a:prstGeom>
            <a:blipFill>
              <a:blip r:embed="rId6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벨기에</a:t>
              </a:r>
              <a:endParaRPr lang="ko-KR" altLang="en-US" dirty="0"/>
            </a:p>
          </p:txBody>
        </p:sp>
        <p:sp>
          <p:nvSpPr>
            <p:cNvPr id="19" name="모서리가 둥근 사각형 설명선 18"/>
            <p:cNvSpPr/>
            <p:nvPr/>
          </p:nvSpPr>
          <p:spPr>
            <a:xfrm>
              <a:off x="4959080" y="2444829"/>
              <a:ext cx="1172816" cy="755374"/>
            </a:xfrm>
            <a:prstGeom prst="wedgeRoundRectCallout">
              <a:avLst>
                <a:gd name="adj1" fmla="val 72535"/>
                <a:gd name="adj2" fmla="val 186890"/>
                <a:gd name="adj3" fmla="val 16667"/>
              </a:avLst>
            </a:prstGeom>
            <a:blipFill>
              <a:blip r:embed="rId6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일본</a:t>
              </a:r>
              <a:endParaRPr lang="ko-KR" altLang="en-US" dirty="0"/>
            </a:p>
          </p:txBody>
        </p:sp>
        <p:sp>
          <p:nvSpPr>
            <p:cNvPr id="20" name="모서리가 둥근 사각형 설명선 19"/>
            <p:cNvSpPr/>
            <p:nvPr/>
          </p:nvSpPr>
          <p:spPr>
            <a:xfrm>
              <a:off x="8655891" y="2441253"/>
              <a:ext cx="1172817" cy="755374"/>
            </a:xfrm>
            <a:prstGeom prst="wedgeRoundRectCallout">
              <a:avLst>
                <a:gd name="adj1" fmla="val -8121"/>
                <a:gd name="adj2" fmla="val 186890"/>
                <a:gd name="adj3" fmla="val 16667"/>
              </a:avLst>
            </a:prstGeom>
            <a:blipFill>
              <a:blip r:embed="rId6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프랑스</a:t>
              </a:r>
              <a:endParaRPr lang="ko-KR" altLang="en-US" dirty="0"/>
            </a:p>
          </p:txBody>
        </p:sp>
        <p:sp>
          <p:nvSpPr>
            <p:cNvPr id="22" name="모서리가 둥근 사각형 설명선 21"/>
            <p:cNvSpPr/>
            <p:nvPr/>
          </p:nvSpPr>
          <p:spPr>
            <a:xfrm>
              <a:off x="2073120" y="5336519"/>
              <a:ext cx="1172817" cy="736290"/>
            </a:xfrm>
            <a:prstGeom prst="wedgeRoundRectCallout">
              <a:avLst>
                <a:gd name="adj1" fmla="val 109675"/>
                <a:gd name="adj2" fmla="val -172321"/>
                <a:gd name="adj3" fmla="val 16667"/>
              </a:avLst>
            </a:prstGeom>
            <a:blipFill>
              <a:blip r:embed="rId6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미국</a:t>
              </a:r>
              <a:endParaRPr lang="ko-KR" altLang="en-US" dirty="0"/>
            </a:p>
          </p:txBody>
        </p:sp>
        <p:sp>
          <p:nvSpPr>
            <p:cNvPr id="23" name="모서리가 둥근 사각형 설명선 22"/>
            <p:cNvSpPr/>
            <p:nvPr/>
          </p:nvSpPr>
          <p:spPr>
            <a:xfrm>
              <a:off x="3841045" y="5336519"/>
              <a:ext cx="1172817" cy="736290"/>
            </a:xfrm>
            <a:prstGeom prst="wedgeRoundRectCallout">
              <a:avLst>
                <a:gd name="adj1" fmla="val 63065"/>
                <a:gd name="adj2" fmla="val -180557"/>
                <a:gd name="adj3" fmla="val 16667"/>
              </a:avLst>
            </a:prstGeom>
            <a:blipFill>
              <a:blip r:embed="rId6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이탈리아</a:t>
              </a:r>
              <a:endParaRPr lang="ko-KR" altLang="en-US" dirty="0"/>
            </a:p>
          </p:txBody>
        </p:sp>
        <p:sp>
          <p:nvSpPr>
            <p:cNvPr id="24" name="모서리가 둥근 사각형 설명선 23"/>
            <p:cNvSpPr/>
            <p:nvPr/>
          </p:nvSpPr>
          <p:spPr>
            <a:xfrm>
              <a:off x="5647944" y="5336519"/>
              <a:ext cx="1172817" cy="736290"/>
            </a:xfrm>
            <a:prstGeom prst="wedgeRoundRectCallout">
              <a:avLst>
                <a:gd name="adj1" fmla="val 123235"/>
                <a:gd name="adj2" fmla="val -161795"/>
                <a:gd name="adj3" fmla="val 16667"/>
              </a:avLst>
            </a:prstGeom>
            <a:blipFill>
              <a:blip r:embed="rId6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중국</a:t>
              </a:r>
              <a:endParaRPr lang="ko-KR" altLang="en-US" dirty="0"/>
            </a:p>
          </p:txBody>
        </p:sp>
        <p:sp>
          <p:nvSpPr>
            <p:cNvPr id="25" name="모서리가 둥근 사각형 설명선 24"/>
            <p:cNvSpPr/>
            <p:nvPr/>
          </p:nvSpPr>
          <p:spPr>
            <a:xfrm>
              <a:off x="7223133" y="5336519"/>
              <a:ext cx="1172817" cy="736290"/>
            </a:xfrm>
            <a:prstGeom prst="wedgeRoundRectCallout">
              <a:avLst>
                <a:gd name="adj1" fmla="val -3037"/>
                <a:gd name="adj2" fmla="val -174953"/>
                <a:gd name="adj3" fmla="val 16667"/>
              </a:avLst>
            </a:prstGeom>
            <a:blipFill>
              <a:blip r:embed="rId6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한국</a:t>
              </a:r>
              <a:endParaRPr lang="ko-KR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42974" y="4522633"/>
              <a:ext cx="1185934" cy="382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659527" y="4522633"/>
              <a:ext cx="1185934" cy="382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2011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976082" y="4522633"/>
              <a:ext cx="1185934" cy="382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2012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292636" y="4522633"/>
              <a:ext cx="1185934" cy="382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2013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609190" y="4522633"/>
              <a:ext cx="1185934" cy="382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2014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925744" y="4522633"/>
              <a:ext cx="1185934" cy="382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2015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42298" y="4522633"/>
              <a:ext cx="1185934" cy="382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2016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4" name="십자형 33"/>
            <p:cNvSpPr/>
            <p:nvPr/>
          </p:nvSpPr>
          <p:spPr>
            <a:xfrm>
              <a:off x="1848678" y="816364"/>
              <a:ext cx="8189844" cy="964095"/>
            </a:xfrm>
            <a:prstGeom prst="plus">
              <a:avLst/>
            </a:prstGeom>
            <a:blipFill>
              <a:blip r:embed="rId7"/>
              <a:tile tx="0" ty="0" sx="100000" sy="100000" flip="none" algn="tl"/>
            </a:blip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4</a:t>
              </a:r>
              <a:r>
                <a:rPr lang="ko-KR" altLang="en-US" dirty="0" smtClean="0"/>
                <a:t>차산업혁명의 국가별 대응</a:t>
              </a:r>
              <a:endParaRPr lang="ko-KR" altLang="en-US" dirty="0"/>
            </a:p>
          </p:txBody>
        </p:sp>
      </p:grpSp>
      <p:sp>
        <p:nvSpPr>
          <p:cNvPr id="37" name="슬라이드 번호 개체 틀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43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2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프로그램 실행</a:t>
            </a:r>
            <a:endParaRPr lang="ko-KR" altLang="en-US" sz="52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4315851" y="2613990"/>
            <a:ext cx="3780000" cy="2160000"/>
            <a:chOff x="3461086" y="2435086"/>
            <a:chExt cx="3780000" cy="2160000"/>
          </a:xfrm>
        </p:grpSpPr>
        <p:sp>
          <p:nvSpPr>
            <p:cNvPr id="5" name="달 4">
              <a:hlinkHover r:id="rId2" action="ppaction://program"/>
            </p:cNvPr>
            <p:cNvSpPr/>
            <p:nvPr/>
          </p:nvSpPr>
          <p:spPr>
            <a:xfrm>
              <a:off x="4721086" y="2435086"/>
              <a:ext cx="252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826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달 5">
              <a:hlinkHover r:id="rId2" action="ppaction://program"/>
            </p:cNvPr>
            <p:cNvSpPr/>
            <p:nvPr/>
          </p:nvSpPr>
          <p:spPr>
            <a:xfrm flipH="1">
              <a:off x="3461086" y="2435086"/>
              <a:ext cx="252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826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273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14</a:t>
            </a:fld>
            <a:endParaRPr lang="en-US" dirty="0"/>
          </a:p>
        </p:txBody>
      </p:sp>
      <p:graphicFrame>
        <p:nvGraphicFramePr>
          <p:cNvPr id="4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6037562"/>
              </p:ext>
            </p:extLst>
          </p:nvPr>
        </p:nvGraphicFramePr>
        <p:xfrm>
          <a:off x="2432304" y="1097278"/>
          <a:ext cx="8692896" cy="4992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3224">
                  <a:extLst>
                    <a:ext uri="{9D8B030D-6E8A-4147-A177-3AD203B41FA5}">
                      <a16:colId xmlns:a16="http://schemas.microsoft.com/office/drawing/2014/main" val="747963625"/>
                    </a:ext>
                  </a:extLst>
                </a:gridCol>
                <a:gridCol w="2855484">
                  <a:extLst>
                    <a:ext uri="{9D8B030D-6E8A-4147-A177-3AD203B41FA5}">
                      <a16:colId xmlns:a16="http://schemas.microsoft.com/office/drawing/2014/main" val="461142183"/>
                    </a:ext>
                  </a:extLst>
                </a:gridCol>
                <a:gridCol w="2835132">
                  <a:extLst>
                    <a:ext uri="{9D8B030D-6E8A-4147-A177-3AD203B41FA5}">
                      <a16:colId xmlns:a16="http://schemas.microsoft.com/office/drawing/2014/main" val="1388345243"/>
                    </a:ext>
                  </a:extLst>
                </a:gridCol>
                <a:gridCol w="829056">
                  <a:extLst>
                    <a:ext uri="{9D8B030D-6E8A-4147-A177-3AD203B41FA5}">
                      <a16:colId xmlns:a16="http://schemas.microsoft.com/office/drawing/2014/main" val="2704917351"/>
                    </a:ext>
                  </a:extLst>
                </a:gridCol>
              </a:tblGrid>
              <a:tr h="49223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대 전략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6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대 과제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후속 대책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747104353"/>
                  </a:ext>
                </a:extLst>
              </a:tr>
              <a:tr h="87898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융합형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신제조업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/>
                      </a:r>
                      <a:b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</a:b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창출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IT· SW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기반 확보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에너지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</a:t>
                      </a:r>
                      <a:r>
                        <a:rPr lang="en-US" altLang="ko-KR" sz="2200" baseline="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r>
                        <a:rPr lang="ko-KR" altLang="en-US" sz="2200" baseline="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기후변화 대응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latinLnBrk="1"/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080497"/>
                  </a:ext>
                </a:extLst>
              </a:tr>
              <a:tr h="87898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공정혁신 성장동력 창출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신산업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창출 방안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728049"/>
                  </a:ext>
                </a:extLst>
              </a:tr>
              <a:tr h="87898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주력산업 </a:t>
                      </a:r>
                      <a:endParaRPr lang="en-US" altLang="ko-KR" sz="22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역량강화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소재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·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부품 주도권 확보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제조업 </a:t>
                      </a:r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소트프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파워 강화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345133"/>
                  </a:ext>
                </a:extLst>
              </a:tr>
              <a:tr h="492231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소프트파워 강화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주력산업 종합 대책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95851"/>
                  </a:ext>
                </a:extLst>
              </a:tr>
              <a:tr h="87898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제조혁신기반 </a:t>
                      </a:r>
                      <a:endParaRPr lang="en-US" altLang="ko-KR" sz="220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ko-KR" altLang="en-US" sz="220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고도화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수요맞춤형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인력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·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입지 공급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SC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강화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696883"/>
                  </a:ext>
                </a:extLst>
              </a:tr>
              <a:tr h="492231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동북하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R&amp;D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허브 도약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R&amp;D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허브 도약 전략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542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406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5000">
        <p:zoom/>
      </p:transition>
    </mc:Choice>
    <mc:Fallback xmlns="">
      <p:transition spd="slow" advClick="0" advTm="65000">
        <p:zo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비누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214</Words>
  <Application>Microsoft Office PowerPoint</Application>
  <PresentationFormat>와이드스크린</PresentationFormat>
  <Paragraphs>83</Paragraphs>
  <Slides>6</Slides>
  <Notes>4</Notes>
  <HiddenSlides>1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2</vt:i4>
      </vt:variant>
    </vt:vector>
  </HeadingPairs>
  <TitlesOfParts>
    <vt:vector size="16" baseType="lpstr">
      <vt:lpstr>굴림체</vt:lpstr>
      <vt:lpstr>궁서체</vt:lpstr>
      <vt:lpstr>돋움체</vt:lpstr>
      <vt:lpstr>맑은 고딕</vt:lpstr>
      <vt:lpstr>바탕체</vt:lpstr>
      <vt:lpstr>Century Gothic</vt:lpstr>
      <vt:lpstr>Garamond</vt:lpstr>
      <vt:lpstr>비누</vt:lpstr>
      <vt:lpstr>PowerPoint 프레젠테이션</vt:lpstr>
      <vt:lpstr>4차산업혁명의 개념</vt:lpstr>
      <vt:lpstr>제조업 혁신 3.0 주요 내용</vt:lpstr>
      <vt:lpstr>PowerPoint 프레젠테이션</vt:lpstr>
      <vt:lpstr>프로그램 실행</vt:lpstr>
      <vt:lpstr>PowerPoint 프레젠테이션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4차 산업혁명</dc:title>
  <dc:creator>ICI</dc:creator>
  <cp:lastModifiedBy>ICI</cp:lastModifiedBy>
  <cp:revision>20</cp:revision>
  <dcterms:created xsi:type="dcterms:W3CDTF">2020-11-28T11:12:58Z</dcterms:created>
  <dcterms:modified xsi:type="dcterms:W3CDTF">2021-02-19T08:57:46Z</dcterms:modified>
</cp:coreProperties>
</file>