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9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ShowLst>
    <p:custShow name="프로그램 실행1" id="0">
      <p:sldLst>
        <p:sld r:id="rId3"/>
        <p:sld r:id="rId4"/>
      </p:sldLst>
    </p:custShow>
    <p:custShow name="프로그램 실행2" id="1">
      <p:sldLst>
        <p:sld r:id="rId2"/>
        <p:sld r:id="rId3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49" d="100"/>
          <a:sy n="49" d="100"/>
        </p:scale>
        <p:origin x="58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2" d="100"/>
          <a:sy n="42" d="100"/>
        </p:scale>
        <p:origin x="1445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9E6AD-1181-42DB-80DA-C118837AF0E8}" type="datetimeFigureOut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696F3-1C24-49FD-970A-A5E687F7764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628207" y="458788"/>
            <a:ext cx="3600000" cy="540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영화산업 자료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9443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E471F-2DB7-4C0C-9DF0-A4B5194C94B8}" type="datetimeFigureOut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6A8F8-F98D-4DD2-AD68-93CDB024F8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60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>
                <a:latin typeface="돋움체" panose="020B0609000101010101" pitchFamily="49" charset="-127"/>
                <a:ea typeface="돋움체" panose="020B0609000101010101" pitchFamily="49" charset="-127"/>
              </a:rPr>
              <a:t>영화산업의 지배 및 점유율과 관련된 자료입니다</a:t>
            </a:r>
            <a:r>
              <a:rPr lang="en-US" altLang="ko-KR" sz="1500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658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3988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531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358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164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6A8F8-F98D-4DD2-AD68-93CDB024F83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925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00F649C-3A1D-4FC6-A3F4-89E912D48923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064651"/>
      </p:ext>
    </p:extLst>
  </p:cSld>
  <p:clrMapOvr>
    <a:masterClrMapping/>
  </p:clrMapOvr>
  <p:transition spd="slow" advClick="0" advTm="50000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8FBDC-DB02-4CC4-A7E3-C4629E47C2FF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0138508"/>
      </p:ext>
    </p:extLst>
  </p:cSld>
  <p:clrMapOvr>
    <a:masterClrMapping/>
  </p:clrMapOvr>
  <p:transition spd="slow" advClick="0" advTm="5000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B638A-A249-4F2A-8C00-5C714EA0B442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212309"/>
      </p:ext>
    </p:extLst>
  </p:cSld>
  <p:clrMapOvr>
    <a:masterClrMapping/>
  </p:clrMapOvr>
  <p:transition spd="slow" advClick="0" advTm="50000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7558-3082-42B1-B10C-027D1EE6DF18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885704"/>
      </p:ext>
    </p:extLst>
  </p:cSld>
  <p:clrMapOvr>
    <a:masterClrMapping/>
  </p:clrMapOvr>
  <p:transition spd="slow" advClick="0" advTm="50000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9AA4-A690-4736-8875-F5E25001D17A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8332270"/>
      </p:ext>
    </p:extLst>
  </p:cSld>
  <p:clrMapOvr>
    <a:masterClrMapping/>
  </p:clrMapOvr>
  <p:transition spd="slow" advClick="0" advTm="50000"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28069-04BB-41A0-A60D-71F454EC7077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773254"/>
      </p:ext>
    </p:extLst>
  </p:cSld>
  <p:clrMapOvr>
    <a:masterClrMapping/>
  </p:clrMapOvr>
  <p:transition spd="slow" advClick="0" advTm="50000"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DF5F8-70FF-4B36-A7A6-86F12126A730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217345"/>
      </p:ext>
    </p:extLst>
  </p:cSld>
  <p:clrMapOvr>
    <a:masterClrMapping/>
  </p:clrMapOvr>
  <p:transition spd="slow" advClick="0" advTm="50000">
    <p:cover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B505-EFC6-40F2-8405-BD450F0015A3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366940"/>
      </p:ext>
    </p:extLst>
  </p:cSld>
  <p:clrMapOvr>
    <a:masterClrMapping/>
  </p:clrMapOvr>
  <p:transition spd="slow" advClick="0" advTm="50000">
    <p:cover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DDE2-E852-4713-9844-43AD2E57CE88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427066"/>
      </p:ext>
    </p:extLst>
  </p:cSld>
  <p:clrMapOvr>
    <a:masterClrMapping/>
  </p:clrMapOvr>
  <p:transition spd="slow" advClick="0" advTm="50000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CFE4-325F-4491-9D03-06530C578F3D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3901" y="5969000"/>
            <a:ext cx="695099" cy="279400"/>
          </a:xfrm>
        </p:spPr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0847071"/>
      </p:ext>
    </p:extLst>
  </p:cSld>
  <p:clrMapOvr>
    <a:masterClrMapping/>
  </p:clrMapOvr>
  <p:transition spd="slow" advClick="0" advTm="5000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A4839-FC4D-4CDF-9652-1982D084BAC9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848984"/>
      </p:ext>
    </p:extLst>
  </p:cSld>
  <p:clrMapOvr>
    <a:masterClrMapping/>
  </p:clrMapOvr>
  <p:transition spd="slow" advClick="0" advTm="5000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2F179-A707-4772-ACA8-2769392E72DF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3901" y="5969000"/>
            <a:ext cx="817682" cy="279400"/>
          </a:xfrm>
        </p:spPr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8467666"/>
      </p:ext>
    </p:extLst>
  </p:cSld>
  <p:clrMapOvr>
    <a:masterClrMapping/>
  </p:clrMapOvr>
  <p:transition spd="slow" advClick="0" advTm="5000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1E29-FB8C-4645-8F91-822ADB9D855D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4887452"/>
      </p:ext>
    </p:extLst>
  </p:cSld>
  <p:clrMapOvr>
    <a:masterClrMapping/>
  </p:clrMapOvr>
  <p:transition spd="slow" advClick="0" advTm="5000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FE8B7-0C01-4C2A-9A0B-B6FD127187B2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750448"/>
      </p:ext>
    </p:extLst>
  </p:cSld>
  <p:clrMapOvr>
    <a:masterClrMapping/>
  </p:clrMapOvr>
  <p:transition spd="slow" advClick="0" advTm="50000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CF09-4FA0-4E23-9454-DCEA99DB9728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594713"/>
      </p:ext>
    </p:extLst>
  </p:cSld>
  <p:clrMapOvr>
    <a:masterClrMapping/>
  </p:clrMapOvr>
  <p:transition spd="slow" advClick="0" advTm="50000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577A5-5E43-4768-923B-2C80BD6C885C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343440"/>
      </p:ext>
    </p:extLst>
  </p:cSld>
  <p:clrMapOvr>
    <a:masterClrMapping/>
  </p:clrMapOvr>
  <p:transition spd="slow" advClick="0" advTm="5000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A827-2F6D-4BAA-ABA8-0D438CDBD8EB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428342"/>
      </p:ext>
    </p:extLst>
  </p:cSld>
  <p:clrMapOvr>
    <a:masterClrMapping/>
  </p:clrMapOvr>
  <p:transition spd="slow" advClick="0" advTm="5000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0CF866-0768-48EB-B3E2-4630D4FC70C6}" type="datetime1">
              <a:rPr lang="ko-KR" altLang="en-US" smtClean="0"/>
              <a:t>2021-03-03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628838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A08A868-85F9-4452-A7C5-D124A6047D0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559142" y="152400"/>
            <a:ext cx="154577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○○○</a:t>
            </a:r>
            <a:endParaRPr lang="ko-KR" altLang="en-US" sz="2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539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ransition spd="slow" advClick="0" advTm="50000">
    <p:cover dir="r"/>
  </p:transition>
  <p:hf hdr="0" ftr="0" dt="0"/>
  <p:txStyles>
    <p:titleStyle>
      <a:lvl1pPr algn="ctr" defTabSz="457200" rtl="0" eaLnBrk="1" latinLnBrk="1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ndows\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136901" y="2190094"/>
            <a:ext cx="57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영화산업</a:t>
            </a:r>
            <a:endParaRPr lang="en-US" altLang="ko-KR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8778311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영화산업의 성공요인</a:t>
            </a:r>
            <a:endParaRPr lang="ko-KR" altLang="en-US" sz="4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0" y="2955384"/>
            <a:ext cx="4320000" cy="252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5031486" cy="3310128"/>
          </a:xfrm>
        </p:spPr>
        <p:txBody>
          <a:bodyPr>
            <a:noAutofit/>
          </a:bodyPr>
          <a:lstStyle/>
          <a:p>
            <a:pPr fontAlgn="base">
              <a:lnSpc>
                <a:spcPts val="22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첫 번째 요인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우수한 </a:t>
            </a:r>
            <a:r>
              <a:rPr lang="ko-KR" altLang="en-US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인력 </a:t>
            </a:r>
            <a:r>
              <a:rPr lang="ko-KR" altLang="en-US" sz="1700" b="1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유입과 풍부한 </a:t>
            </a:r>
            <a:r>
              <a:rPr lang="ko-KR" altLang="en-US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자본의 투자</a:t>
            </a:r>
          </a:p>
          <a:p>
            <a:pPr fontAlgn="base">
              <a:lnSpc>
                <a:spcPts val="22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두 번째 요인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정서에 맞는 시나리오와 배우</a:t>
            </a:r>
          </a:p>
          <a:p>
            <a:pPr fontAlgn="base">
              <a:lnSpc>
                <a:spcPts val="22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세 번째 요인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효과적인 마케팅</a:t>
            </a:r>
          </a:p>
          <a:p>
            <a:pPr fontAlgn="base">
              <a:lnSpc>
                <a:spcPts val="22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네 번째 요인</a:t>
            </a:r>
          </a:p>
          <a:p>
            <a:pPr lvl="1" fontAlgn="base">
              <a:lnSpc>
                <a:spcPts val="2200"/>
              </a:lnSpc>
            </a:pPr>
            <a:r>
              <a:rPr lang="ko-KR" altLang="en-US" sz="17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멀티플렉스</a:t>
            </a:r>
            <a:r>
              <a:rPr lang="en-US" altLang="ko-KR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	</a:t>
            </a:r>
            <a:r>
              <a:rPr lang="ko-KR" altLang="en-US" sz="1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 도입과 효율적인 배급망</a:t>
            </a:r>
          </a:p>
          <a:p>
            <a:pPr marL="0" indent="0">
              <a:lnSpc>
                <a:spcPts val="2200"/>
              </a:lnSpc>
              <a:buNone/>
            </a:pPr>
            <a:endParaRPr lang="ko-KR" altLang="en-US" sz="1500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239094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영화시장</a:t>
            </a:r>
            <a:r>
              <a:rPr lang="en-US" altLang="ko-KR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 </a:t>
            </a:r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지배 현황</a:t>
            </a:r>
            <a:endParaRPr lang="ko-KR" altLang="en-US" sz="4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839973"/>
              </p:ext>
            </p:extLst>
          </p:nvPr>
        </p:nvGraphicFramePr>
        <p:xfrm>
          <a:off x="1295400" y="2557463"/>
          <a:ext cx="9601200" cy="3324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0300">
                  <a:extLst>
                    <a:ext uri="{9D8B030D-6E8A-4147-A177-3AD203B41FA5}">
                      <a16:colId xmlns:a16="http://schemas.microsoft.com/office/drawing/2014/main" val="771943873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522237071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107628515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645135233"/>
                    </a:ext>
                  </a:extLst>
                </a:gridCol>
              </a:tblGrid>
              <a:tr h="474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내용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합계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747901379"/>
                  </a:ext>
                </a:extLst>
              </a:tr>
              <a:tr h="474864"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20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배급시장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CJ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30.6%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54%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276976"/>
                  </a:ext>
                </a:extLst>
              </a:tr>
              <a:tr h="4748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미디어플렉스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14.3%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301945"/>
                  </a:ext>
                </a:extLst>
              </a:tr>
              <a:tr h="4748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롯데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9.1%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584856"/>
                  </a:ext>
                </a:extLst>
              </a:tr>
              <a:tr h="474864"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20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상영시장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CGV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39.7%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70.1%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076529"/>
                  </a:ext>
                </a:extLst>
              </a:tr>
              <a:tr h="4748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메가박스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12%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120880"/>
                  </a:ext>
                </a:extLst>
              </a:tr>
              <a:tr h="4748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롯데시네마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18.4%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616185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276829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>
            <a:off x="1625249" y="848400"/>
            <a:ext cx="9000000" cy="5400000"/>
            <a:chOff x="1923393" y="1185333"/>
            <a:chExt cx="8781393" cy="4616377"/>
          </a:xfrm>
        </p:grpSpPr>
        <p:sp>
          <p:nvSpPr>
            <p:cNvPr id="6" name="빗면 5"/>
            <p:cNvSpPr/>
            <p:nvPr/>
          </p:nvSpPr>
          <p:spPr>
            <a:xfrm>
              <a:off x="2325511" y="1185333"/>
              <a:ext cx="7834489" cy="880534"/>
            </a:xfrm>
            <a:prstGeom prst="bevel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한국영화 점유율 추이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1923393" y="2333297"/>
              <a:ext cx="8781393" cy="3468413"/>
            </a:xfrm>
            <a:prstGeom prst="foldedCorner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3531476" y="3247697"/>
              <a:ext cx="6132786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3531476" y="5155324"/>
              <a:ext cx="6132786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3531476" y="4519449"/>
              <a:ext cx="6132786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3531476" y="3883573"/>
              <a:ext cx="6132786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flipV="1">
              <a:off x="3557752" y="2895600"/>
              <a:ext cx="12968" cy="2259724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9"/>
            <p:cNvSpPr/>
            <p:nvPr/>
          </p:nvSpPr>
          <p:spPr>
            <a:xfrm>
              <a:off x="4084320" y="4519449"/>
              <a:ext cx="650240" cy="635875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5223795" y="4058747"/>
              <a:ext cx="650240" cy="109657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363270" y="3708401"/>
              <a:ext cx="650240" cy="1446924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02745" y="3386435"/>
              <a:ext cx="650240" cy="176889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8642218" y="3108961"/>
              <a:ext cx="650240" cy="2046364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72560" y="5205321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2016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112035" y="5205321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2017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253065" y="5205321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2018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92540" y="5205321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2019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530458" y="5187663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2020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49156" y="4966805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0%</a:t>
              </a:r>
              <a:endParaRPr lang="ko-KR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749156" y="4334782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20%</a:t>
              </a:r>
              <a:endParaRPr lang="ko-KR" alt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49156" y="3684300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40%</a:t>
              </a:r>
              <a:endParaRPr lang="ko-KR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749156" y="3047538"/>
              <a:ext cx="87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60%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69307840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4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4835378" y="2804437"/>
            <a:ext cx="2521243" cy="2646124"/>
            <a:chOff x="3940135" y="3121572"/>
            <a:chExt cx="2521243" cy="2646124"/>
          </a:xfrm>
        </p:grpSpPr>
        <p:sp>
          <p:nvSpPr>
            <p:cNvPr id="7" name="막힌 원호 6">
              <a:hlinkHover r:id="rId3" action="ppaction://program"/>
            </p:cNvPr>
            <p:cNvSpPr/>
            <p:nvPr/>
          </p:nvSpPr>
          <p:spPr>
            <a:xfrm>
              <a:off x="3941378" y="3121572"/>
              <a:ext cx="2520000" cy="252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막힌 원호 7">
              <a:hlinkHover r:id="rId3" action="ppaction://program"/>
            </p:cNvPr>
            <p:cNvSpPr/>
            <p:nvPr/>
          </p:nvSpPr>
          <p:spPr>
            <a:xfrm flipV="1">
              <a:off x="3940135" y="3247696"/>
              <a:ext cx="2520000" cy="252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2666957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영화시장</a:t>
            </a:r>
            <a:r>
              <a:rPr lang="en-US" altLang="ko-KR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 </a:t>
            </a:r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지배 현황</a:t>
            </a:r>
            <a:endParaRPr lang="ko-KR" altLang="en-US" sz="4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8367822"/>
              </p:ext>
            </p:extLst>
          </p:nvPr>
        </p:nvGraphicFramePr>
        <p:xfrm>
          <a:off x="2833510" y="666042"/>
          <a:ext cx="8063092" cy="5215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223">
                  <a:extLst>
                    <a:ext uri="{9D8B030D-6E8A-4147-A177-3AD203B41FA5}">
                      <a16:colId xmlns:a16="http://schemas.microsoft.com/office/drawing/2014/main" val="771943873"/>
                    </a:ext>
                  </a:extLst>
                </a:gridCol>
                <a:gridCol w="2573867">
                  <a:extLst>
                    <a:ext uri="{9D8B030D-6E8A-4147-A177-3AD203B41FA5}">
                      <a16:colId xmlns:a16="http://schemas.microsoft.com/office/drawing/2014/main" val="252223707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07628515"/>
                    </a:ext>
                  </a:extLst>
                </a:gridCol>
                <a:gridCol w="1651002">
                  <a:extLst>
                    <a:ext uri="{9D8B030D-6E8A-4147-A177-3AD203B41FA5}">
                      <a16:colId xmlns:a16="http://schemas.microsoft.com/office/drawing/2014/main" val="645135233"/>
                    </a:ext>
                  </a:extLst>
                </a:gridCol>
              </a:tblGrid>
              <a:tr h="745067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내용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합계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747901379"/>
                  </a:ext>
                </a:extLst>
              </a:tr>
              <a:tr h="745067">
                <a:tc rowSpan="3"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배급시장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CJ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30.6%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54%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276976"/>
                  </a:ext>
                </a:extLst>
              </a:tr>
              <a:tr h="7450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미디어플렉스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14.3%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301945"/>
                  </a:ext>
                </a:extLst>
              </a:tr>
              <a:tr h="7450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롯데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9.1%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584856"/>
                  </a:ext>
                </a:extLst>
              </a:tr>
              <a:tr h="745067">
                <a:tc rowSpan="3"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상영시장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CGV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39.7%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70.1%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076529"/>
                  </a:ext>
                </a:extLst>
              </a:tr>
              <a:tr h="7450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메가박스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12%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120880"/>
                  </a:ext>
                </a:extLst>
              </a:tr>
              <a:tr h="7450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롯데시네마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18.4%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616185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8A868-85F9-4452-A7C5-D124A6047D0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074503"/>
      </p:ext>
    </p:extLst>
  </p:cSld>
  <p:clrMapOvr>
    <a:masterClrMapping/>
  </p:clrMapOvr>
  <p:transition spd="slow" advClick="0" advTm="50000">
    <p:cover dir="r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자연주의">
  <a:themeElements>
    <a:clrScheme name="자연주의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자연주의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자연주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자연주의</Template>
  <TotalTime>227</TotalTime>
  <Words>130</Words>
  <Application>Microsoft Office PowerPoint</Application>
  <PresentationFormat>와이드스크린</PresentationFormat>
  <Paragraphs>74</Paragraphs>
  <Slides>6</Slides>
  <Notes>6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8" baseType="lpstr">
      <vt:lpstr>굴림체</vt:lpstr>
      <vt:lpstr>궁서체</vt:lpstr>
      <vt:lpstr>돋움</vt:lpstr>
      <vt:lpstr>돋움체</vt:lpstr>
      <vt:lpstr>맑은 고딕</vt:lpstr>
      <vt:lpstr>바탕</vt:lpstr>
      <vt:lpstr>바탕체</vt:lpstr>
      <vt:lpstr>Arial</vt:lpstr>
      <vt:lpstr>Garamond</vt:lpstr>
      <vt:lpstr>자연주의</vt:lpstr>
      <vt:lpstr>PowerPoint 프레젠테이션</vt:lpstr>
      <vt:lpstr>영화산업의 성공요인</vt:lpstr>
      <vt:lpstr>영화시장 지배 현황</vt:lpstr>
      <vt:lpstr>PowerPoint 프레젠테이션</vt:lpstr>
      <vt:lpstr>프로그램 실행</vt:lpstr>
      <vt:lpstr>영화시장 지배 현황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13</cp:revision>
  <dcterms:created xsi:type="dcterms:W3CDTF">2020-12-12T09:39:47Z</dcterms:created>
  <dcterms:modified xsi:type="dcterms:W3CDTF">2021-03-03T09:01:33Z</dcterms:modified>
</cp:coreProperties>
</file>