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custShowLst>
    <p:custShow name="프로그램 실행1" id="0">
      <p:sldLst>
        <p:sld r:id="rId3"/>
        <p:sld r:id="rId4"/>
      </p:sldLst>
    </p:custShow>
    <p:custShow name="프로그램 실행2" id="1">
      <p:sldLst>
        <p:sld r:id="rId2"/>
        <p:sld r:id="rId5"/>
        <p:sld r:id="rId6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5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5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4" d="100"/>
          <a:sy n="64" d="100"/>
        </p:scale>
        <p:origin x="221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AEC20A-DD71-4831-895A-B0998A1FAD7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DF22B-8786-4238-8D84-F0C480A7C9E2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빗면 5"/>
          <p:cNvSpPr/>
          <p:nvPr/>
        </p:nvSpPr>
        <p:spPr>
          <a:xfrm>
            <a:off x="1628207" y="335741"/>
            <a:ext cx="3600000" cy="720000"/>
          </a:xfrm>
          <a:prstGeom prst="beve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itchFamily="49" charset="-127"/>
                <a:ea typeface="돋움체" pitchFamily="49" charset="-127"/>
              </a:rPr>
              <a:t>환경에 대하여</a:t>
            </a:r>
            <a:endParaRPr lang="ko-KR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itchFamily="49" charset="-127"/>
              <a:ea typeface="돋움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37422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7156C-3302-42E8-95D1-D7B86B96C4A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81580-49C5-4FFC-AFA5-3D6792669B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2579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dirty="0">
                <a:latin typeface="바탕체" panose="02030609000101010101" pitchFamily="17" charset="-127"/>
                <a:ea typeface="바탕체" panose="02030609000101010101" pitchFamily="17" charset="-127"/>
              </a:rPr>
              <a:t>이 </a:t>
            </a:r>
            <a:r>
              <a:rPr lang="ko-KR" altLang="en-US" sz="1400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프리젠테이션은</a:t>
            </a:r>
            <a:r>
              <a:rPr lang="ko-KR" altLang="en-US" sz="1400" dirty="0">
                <a:latin typeface="바탕체" panose="02030609000101010101" pitchFamily="17" charset="-127"/>
                <a:ea typeface="바탕체" panose="02030609000101010101" pitchFamily="17" charset="-127"/>
              </a:rPr>
              <a:t> 환경에 대한 자료입니다</a:t>
            </a:r>
            <a:r>
              <a:rPr lang="en-US" altLang="ko-KR" sz="1400" dirty="0">
                <a:latin typeface="바탕체" panose="02030609000101010101" pitchFamily="17" charset="-127"/>
                <a:ea typeface="바탕체" panose="02030609000101010101" pitchFamily="17" charset="-127"/>
              </a:rPr>
              <a:t>.</a:t>
            </a:r>
            <a:endParaRPr lang="ko-KR" altLang="en-US" sz="14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81580-49C5-4FFC-AFA5-3D6792669BE1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4171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81580-49C5-4FFC-AFA5-3D6792669BE1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0795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81580-49C5-4FFC-AFA5-3D6792669BE1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3111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81580-49C5-4FFC-AFA5-3D6792669BE1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1469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DDACD-80CC-4552-B0A0-1E8CBA333195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5E34-A072-4B5C-9DA2-727A756363B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6390193"/>
      </p:ext>
    </p:extLst>
  </p:cSld>
  <p:clrMapOvr>
    <a:masterClrMapping/>
  </p:clrMapOvr>
  <p:transition spd="slow" advClick="0" advTm="6000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7901B-4DEE-476F-8260-80AACC4206F5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5E34-A072-4B5C-9DA2-727A756363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3565014"/>
      </p:ext>
    </p:extLst>
  </p:cSld>
  <p:clrMapOvr>
    <a:masterClrMapping/>
  </p:clrMapOvr>
  <p:transition spd="slow" advClick="0" advTm="6000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AAA91-AB9A-4F71-B9A0-B23E1459A9E9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5E34-A072-4B5C-9DA2-727A756363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0602373"/>
      </p:ext>
    </p:extLst>
  </p:cSld>
  <p:clrMapOvr>
    <a:masterClrMapping/>
  </p:clrMapOvr>
  <p:transition spd="slow" advClick="0" advTm="60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CF381-E658-4308-8AE8-D01D930F0D42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5E34-A072-4B5C-9DA2-727A756363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330808"/>
      </p:ext>
    </p:extLst>
  </p:cSld>
  <p:clrMapOvr>
    <a:masterClrMapping/>
  </p:clrMapOvr>
  <p:transition spd="slow" advClick="0" advTm="60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75454-4C95-4ED6-86AC-9B137EC3476D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5E34-A072-4B5C-9DA2-727A756363B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4847027"/>
      </p:ext>
    </p:extLst>
  </p:cSld>
  <p:clrMapOvr>
    <a:masterClrMapping/>
  </p:clrMapOvr>
  <p:transition spd="slow" advClick="0" advTm="60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76E07-7EA9-42A9-AE97-F84888BEF2C6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5E34-A072-4B5C-9DA2-727A756363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1844307"/>
      </p:ext>
    </p:extLst>
  </p:cSld>
  <p:clrMapOvr>
    <a:masterClrMapping/>
  </p:clrMapOvr>
  <p:transition spd="slow" advClick="0" advTm="60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658B7-F2E2-43DD-B6EC-2A41DD7E8AD8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5E34-A072-4B5C-9DA2-727A756363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4704789"/>
      </p:ext>
    </p:extLst>
  </p:cSld>
  <p:clrMapOvr>
    <a:masterClrMapping/>
  </p:clrMapOvr>
  <p:transition spd="slow" advClick="0" advTm="60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CE7C-C8D1-4A00-A3DC-584815073F08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5E34-A072-4B5C-9DA2-727A756363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7129097"/>
      </p:ext>
    </p:extLst>
  </p:cSld>
  <p:clrMapOvr>
    <a:masterClrMapping/>
  </p:clrMapOvr>
  <p:transition spd="slow" advClick="0" advTm="60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AE6C5-0D92-42D7-8E77-E94BA7A19F32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5E34-A072-4B5C-9DA2-727A756363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0323092"/>
      </p:ext>
    </p:extLst>
  </p:cSld>
  <p:clrMapOvr>
    <a:masterClrMapping/>
  </p:clrMapOvr>
  <p:transition spd="slow" advClick="0" advTm="6000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A3D2B28-3A85-4768-BE11-51D3AD0B74B5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C8E5E34-A072-4B5C-9DA2-727A756363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3696365"/>
      </p:ext>
    </p:extLst>
  </p:cSld>
  <p:clrMapOvr>
    <a:masterClrMapping/>
  </p:clrMapOvr>
  <p:transition spd="slow" advClick="0" advTm="6000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C655B-5F1C-47B2-B76C-834BA5B78B2C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5E34-A072-4B5C-9DA2-727A756363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3564458"/>
      </p:ext>
    </p:extLst>
  </p:cSld>
  <p:clrMapOvr>
    <a:masterClrMapping/>
  </p:clrMapOvr>
  <p:transition spd="slow" advClick="0" advTm="60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E913790-4BF0-4D26-8E42-2C688582ED30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rgbClr val="FFFFFF"/>
                </a:solidFill>
              </a:defRPr>
            </a:lvl1pPr>
          </a:lstStyle>
          <a:p>
            <a:fld id="{DC8E5E34-A072-4B5C-9DA2-727A756363B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0476089" y="89629"/>
            <a:ext cx="15917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○○○</a:t>
            </a:r>
            <a:endParaRPr lang="ko-KR" altLang="en-US" sz="30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23168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60000">
    <p:wipe dir="r"/>
  </p:transition>
  <p:hf hdr="0" ftr="0" dt="0"/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4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3"/>
              </a:rPr>
              <a:t>하이퍼링크</a:t>
            </a:r>
            <a:endParaRPr lang="ko-KR" altLang="en-US" sz="34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002045" y="2967334"/>
            <a:ext cx="648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환경에 대하여</a:t>
            </a:r>
            <a:endParaRPr lang="en-US" altLang="ko-KR" sz="72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98783732"/>
      </p:ext>
    </p:extLst>
  </p:cSld>
  <p:clrMapOvr>
    <a:masterClrMapping/>
  </p:clrMapOvr>
  <p:transition spd="slow" advClick="0" advTm="60000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이상기후</a:t>
            </a:r>
            <a:r>
              <a:rPr lang="en-US" altLang="ko-KR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 </a:t>
            </a:r>
            <a:r>
              <a:rPr lang="ko-KR" altLang="en-US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현상</a:t>
            </a:r>
            <a:endParaRPr lang="ko-KR" altLang="en-US" sz="5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pic>
        <p:nvPicPr>
          <p:cNvPr id="8" name="내용 개체 틀 7"/>
          <p:cNvPicPr preferRelativeResize="0"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319" y="1950507"/>
            <a:ext cx="3960000" cy="3240000"/>
          </a:xfrm>
        </p:spPr>
      </p:pic>
      <p:sp>
        <p:nvSpPr>
          <p:cNvPr id="7" name="내용 개체 틀 6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596836" cy="3268132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  <a:buSzPct val="90000"/>
              <a:buFont typeface="굴림체" panose="020B0609000101010101" pitchFamily="49" charset="-127"/>
              <a:buChar char="★"/>
            </a:pPr>
            <a:r>
              <a:rPr lang="ko-KR" altLang="en-US" sz="2400" b="1" dirty="0" err="1">
                <a:latin typeface="굴림체" pitchFamily="49" charset="-127"/>
                <a:ea typeface="굴림체" pitchFamily="49" charset="-127"/>
              </a:rPr>
              <a:t>빙하감소</a:t>
            </a:r>
            <a:endParaRPr lang="ko-KR" altLang="en-US" sz="2400" b="1" dirty="0">
              <a:latin typeface="굴림체" pitchFamily="49" charset="-127"/>
              <a:ea typeface="굴림체" pitchFamily="49" charset="-127"/>
            </a:endParaRPr>
          </a:p>
          <a:p>
            <a:pPr lvl="1">
              <a:lnSpc>
                <a:spcPts val="3000"/>
              </a:lnSpc>
            </a:pPr>
            <a:r>
              <a:rPr lang="ko-KR" altLang="en-US" sz="2000" b="1" dirty="0" err="1">
                <a:latin typeface="굴림체" pitchFamily="49" charset="-127"/>
                <a:ea typeface="굴림체" pitchFamily="49" charset="-127"/>
              </a:rPr>
              <a:t>북극지대</a:t>
            </a:r>
            <a:r>
              <a:rPr lang="ko-KR" altLang="en-US" sz="2000" b="1" dirty="0">
                <a:latin typeface="굴림체" pitchFamily="49" charset="-127"/>
                <a:ea typeface="굴림체" pitchFamily="49" charset="-127"/>
              </a:rPr>
              <a:t> </a:t>
            </a:r>
            <a:r>
              <a:rPr lang="ko-KR" altLang="en-US" sz="2000" b="1" dirty="0" err="1">
                <a:latin typeface="굴림체" pitchFamily="49" charset="-127"/>
                <a:ea typeface="굴림체" pitchFamily="49" charset="-127"/>
              </a:rPr>
              <a:t>대기온도는</a:t>
            </a:r>
            <a:r>
              <a:rPr lang="ko-KR" altLang="en-US" sz="2000" b="1" dirty="0">
                <a:latin typeface="굴림체" pitchFamily="49" charset="-127"/>
                <a:ea typeface="굴림체" pitchFamily="49" charset="-127"/>
              </a:rPr>
              <a:t> 약 </a:t>
            </a:r>
            <a:r>
              <a:rPr lang="en-US" altLang="ko-KR" sz="2000" b="1" dirty="0">
                <a:latin typeface="굴림체" pitchFamily="49" charset="-127"/>
                <a:ea typeface="굴림체" pitchFamily="49" charset="-127"/>
              </a:rPr>
              <a:t>5</a:t>
            </a:r>
            <a:r>
              <a:rPr lang="ko-KR" altLang="en-US" sz="2000" b="1" dirty="0">
                <a:latin typeface="굴림체" pitchFamily="49" charset="-127"/>
                <a:ea typeface="굴림체" pitchFamily="49" charset="-127"/>
              </a:rPr>
              <a:t>도 증가함</a:t>
            </a:r>
          </a:p>
          <a:p>
            <a:pPr>
              <a:lnSpc>
                <a:spcPts val="3000"/>
              </a:lnSpc>
              <a:buSzPct val="90000"/>
              <a:buFont typeface="굴림체" panose="020B0609000101010101" pitchFamily="49" charset="-127"/>
              <a:buChar char="★"/>
            </a:pPr>
            <a:r>
              <a:rPr lang="ko-KR" altLang="en-US" sz="2400" b="1" dirty="0">
                <a:latin typeface="굴림체" pitchFamily="49" charset="-127"/>
                <a:ea typeface="굴림체" pitchFamily="49" charset="-127"/>
              </a:rPr>
              <a:t>홍수</a:t>
            </a:r>
          </a:p>
          <a:p>
            <a:pPr lvl="1">
              <a:lnSpc>
                <a:spcPts val="3000"/>
              </a:lnSpc>
            </a:pPr>
            <a:r>
              <a:rPr lang="ko-KR" altLang="en-US" sz="2000" b="1" dirty="0">
                <a:latin typeface="굴림체" pitchFamily="49" charset="-127"/>
                <a:ea typeface="굴림체" pitchFamily="49" charset="-127"/>
              </a:rPr>
              <a:t>집중호우와 폭풍우에 의한 홍수가 빈발함</a:t>
            </a:r>
          </a:p>
          <a:p>
            <a:pPr>
              <a:lnSpc>
                <a:spcPts val="3000"/>
              </a:lnSpc>
              <a:buSzPct val="90000"/>
              <a:buFont typeface="굴림체" panose="020B0609000101010101" pitchFamily="49" charset="-127"/>
              <a:buChar char="★"/>
            </a:pPr>
            <a:r>
              <a:rPr lang="ko-KR" altLang="en-US" sz="2400" b="1" dirty="0">
                <a:latin typeface="굴림체" pitchFamily="49" charset="-127"/>
                <a:ea typeface="굴림체" pitchFamily="49" charset="-127"/>
              </a:rPr>
              <a:t>가뭄 및 사막화</a:t>
            </a:r>
          </a:p>
          <a:p>
            <a:pPr lvl="1">
              <a:lnSpc>
                <a:spcPts val="3000"/>
              </a:lnSpc>
            </a:pPr>
            <a:r>
              <a:rPr lang="ko-KR" altLang="en-US" sz="2000" b="1" dirty="0">
                <a:latin typeface="굴림체" pitchFamily="49" charset="-127"/>
                <a:ea typeface="굴림체" pitchFamily="49" charset="-127"/>
              </a:rPr>
              <a:t>아프리카에서 심각함</a:t>
            </a:r>
          </a:p>
          <a:p>
            <a:pPr marL="0" indent="0"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5E34-A072-4B5C-9DA2-727A756363B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5153836"/>
      </p:ext>
    </p:extLst>
  </p:cSld>
  <p:clrMapOvr>
    <a:masterClrMapping/>
  </p:clrMapOvr>
  <p:transition spd="slow" advClick="0" advTm="6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>
                <a:latin typeface="돋움체" pitchFamily="49" charset="-127"/>
                <a:ea typeface="돋움체" pitchFamily="49" charset="-127"/>
              </a:rPr>
              <a:t>폐기물 총 발생량</a:t>
            </a:r>
            <a:endParaRPr lang="ko-KR" altLang="en-US" sz="5600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8715355"/>
              </p:ext>
            </p:extLst>
          </p:nvPr>
        </p:nvGraphicFramePr>
        <p:xfrm>
          <a:off x="1096963" y="1846263"/>
          <a:ext cx="10058400" cy="43400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9970">
                  <a:extLst>
                    <a:ext uri="{9D8B030D-6E8A-4147-A177-3AD203B41FA5}">
                      <a16:colId xmlns:a16="http://schemas.microsoft.com/office/drawing/2014/main" val="951738065"/>
                    </a:ext>
                  </a:extLst>
                </a:gridCol>
                <a:gridCol w="2833511">
                  <a:extLst>
                    <a:ext uri="{9D8B030D-6E8A-4147-A177-3AD203B41FA5}">
                      <a16:colId xmlns:a16="http://schemas.microsoft.com/office/drawing/2014/main" val="3393052498"/>
                    </a:ext>
                  </a:extLst>
                </a:gridCol>
                <a:gridCol w="4494919">
                  <a:extLst>
                    <a:ext uri="{9D8B030D-6E8A-4147-A177-3AD203B41FA5}">
                      <a16:colId xmlns:a16="http://schemas.microsoft.com/office/drawing/2014/main" val="51100874"/>
                    </a:ext>
                  </a:extLst>
                </a:gridCol>
              </a:tblGrid>
              <a:tr h="620007">
                <a:tc>
                  <a:txBody>
                    <a:bodyPr/>
                    <a:lstStyle/>
                    <a:p>
                      <a:pPr algn="ctr"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유형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매립량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내용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563291942"/>
                  </a:ext>
                </a:extLst>
              </a:tr>
              <a:tr h="620007">
                <a:tc rowSpan="2">
                  <a:txBody>
                    <a:bodyPr/>
                    <a:lstStyle/>
                    <a:p>
                      <a:pPr algn="ctr"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생활폐기물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en-US" sz="2300" dirty="0">
                          <a:effectLst/>
                          <a:latin typeface="굴림체"/>
                          <a:ea typeface="굴림체"/>
                        </a:rPr>
                        <a:t>48,844톤/일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종량제 봉투 배출량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94147"/>
                  </a:ext>
                </a:extLst>
              </a:tr>
              <a:tr h="6200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재활용 잔재물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7838167"/>
                  </a:ext>
                </a:extLst>
              </a:tr>
              <a:tr h="620007">
                <a:tc rowSpan="2">
                  <a:txBody>
                    <a:bodyPr/>
                    <a:lstStyle/>
                    <a:p>
                      <a:pPr algn="ctr"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건설폐기물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en-US" sz="2300" dirty="0">
                          <a:effectLst/>
                          <a:latin typeface="굴림체"/>
                          <a:ea typeface="굴림체"/>
                        </a:rPr>
                        <a:t>168,985톤/일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가연성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4155461"/>
                  </a:ext>
                </a:extLst>
              </a:tr>
              <a:tr h="6200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혼합 폐재류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3252903"/>
                  </a:ext>
                </a:extLst>
              </a:tr>
              <a:tr h="620007">
                <a:tc rowSpan="2">
                  <a:txBody>
                    <a:bodyPr/>
                    <a:lstStyle/>
                    <a:p>
                      <a:pPr algn="ctr"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사업장폐기물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en-US" sz="2300" dirty="0">
                          <a:effectLst/>
                          <a:latin typeface="굴림체"/>
                          <a:ea typeface="굴림체"/>
                        </a:rPr>
                        <a:t>101,099톤/일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가연성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7717546"/>
                  </a:ext>
                </a:extLst>
              </a:tr>
              <a:tr h="6200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불연성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4286002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5E34-A072-4B5C-9DA2-727A756363B4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3101149"/>
      </p:ext>
    </p:extLst>
  </p:cSld>
  <p:clrMapOvr>
    <a:masterClrMapping/>
  </p:clrMapOvr>
  <p:transition spd="slow" advClick="0" advTm="60000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5E34-A072-4B5C-9DA2-727A756363B4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1522386" y="673080"/>
            <a:ext cx="9360000" cy="5400000"/>
            <a:chOff x="1142976" y="1039516"/>
            <a:chExt cx="6786610" cy="5086682"/>
          </a:xfrm>
        </p:grpSpPr>
        <p:sp>
          <p:nvSpPr>
            <p:cNvPr id="6" name="위로 구부러진 리본 5"/>
            <p:cNvSpPr/>
            <p:nvPr/>
          </p:nvSpPr>
          <p:spPr>
            <a:xfrm>
              <a:off x="1214414" y="1039516"/>
              <a:ext cx="6715172" cy="1000132"/>
            </a:xfrm>
            <a:prstGeom prst="ellipseRibbon2">
              <a:avLst>
                <a:gd name="adj1" fmla="val 25000"/>
                <a:gd name="adj2" fmla="val 68569"/>
                <a:gd name="adj3" fmla="val 12500"/>
              </a:avLst>
            </a:prstGeom>
            <a:blipFill>
              <a:blip r:embed="rId3" cstate="print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/>
                <a:t>폐지 재활용 변화추이</a:t>
              </a:r>
            </a:p>
          </p:txBody>
        </p:sp>
        <p:cxnSp>
          <p:nvCxnSpPr>
            <p:cNvPr id="7" name="직선 연결선 6"/>
            <p:cNvCxnSpPr/>
            <p:nvPr/>
          </p:nvCxnSpPr>
          <p:spPr>
            <a:xfrm>
              <a:off x="2000232" y="3143248"/>
              <a:ext cx="5572164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/>
            <p:cNvCxnSpPr/>
            <p:nvPr/>
          </p:nvCxnSpPr>
          <p:spPr>
            <a:xfrm>
              <a:off x="2000232" y="4000504"/>
              <a:ext cx="5572164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2000232" y="4857760"/>
              <a:ext cx="5572164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2000232" y="5715016"/>
              <a:ext cx="5572164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 rot="5400000" flipH="1" flipV="1">
              <a:off x="285720" y="4000504"/>
              <a:ext cx="3429024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모서리가 둥근 직사각형 11"/>
            <p:cNvSpPr/>
            <p:nvPr/>
          </p:nvSpPr>
          <p:spPr>
            <a:xfrm>
              <a:off x="2500298" y="5000636"/>
              <a:ext cx="571504" cy="714380"/>
            </a:xfrm>
            <a:prstGeom prst="roundRect">
              <a:avLst/>
            </a:prstGeom>
            <a:blipFill>
              <a:blip r:embed="rId4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3482571" y="4714884"/>
              <a:ext cx="571504" cy="1000132"/>
            </a:xfrm>
            <a:prstGeom prst="roundRect">
              <a:avLst/>
            </a:prstGeom>
            <a:blipFill>
              <a:blip r:embed="rId4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4464844" y="4357694"/>
              <a:ext cx="571504" cy="1357322"/>
            </a:xfrm>
            <a:prstGeom prst="roundRect">
              <a:avLst/>
            </a:prstGeom>
            <a:blipFill>
              <a:blip r:embed="rId4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5447117" y="4071942"/>
              <a:ext cx="571504" cy="1643074"/>
            </a:xfrm>
            <a:prstGeom prst="roundRect">
              <a:avLst/>
            </a:prstGeom>
            <a:blipFill>
              <a:blip r:embed="rId4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6429388" y="3214686"/>
              <a:ext cx="571504" cy="2500330"/>
            </a:xfrm>
            <a:prstGeom prst="roundRect">
              <a:avLst/>
            </a:prstGeom>
            <a:blipFill>
              <a:blip r:embed="rId4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42976" y="2967448"/>
              <a:ext cx="742820" cy="339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/>
                <a:t>10,000</a:t>
              </a:r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213508" y="3845486"/>
              <a:ext cx="637772" cy="339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/>
                <a:t>9,000</a:t>
              </a:r>
              <a:endParaRPr lang="ko-KR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216714" y="4723524"/>
              <a:ext cx="637772" cy="339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/>
                <a:t>8,000</a:t>
              </a:r>
              <a:endParaRPr lang="ko-KR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227935" y="5601562"/>
              <a:ext cx="637772" cy="339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/>
                <a:t>7,000</a:t>
              </a:r>
              <a:endParaRPr lang="ko-KR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315858" y="5786454"/>
              <a:ext cx="793185" cy="339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2016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298130" y="5786454"/>
              <a:ext cx="793185" cy="339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2017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280402" y="5786454"/>
              <a:ext cx="793185" cy="339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2018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262674" y="5786454"/>
              <a:ext cx="793185" cy="339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2019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244948" y="5786454"/>
              <a:ext cx="793185" cy="339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2020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57884" y="2416726"/>
              <a:ext cx="1465206" cy="339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/>
                <a:t>(</a:t>
              </a:r>
              <a:r>
                <a:rPr lang="ko-KR" altLang="en-US"/>
                <a:t>단위</a:t>
              </a:r>
              <a:r>
                <a:rPr lang="en-US" altLang="ko-KR"/>
                <a:t>:</a:t>
              </a:r>
              <a:r>
                <a:rPr lang="ko-KR" altLang="en-US"/>
                <a:t>천톤</a:t>
              </a:r>
              <a:r>
                <a:rPr lang="en-US" altLang="ko-KR"/>
                <a:t>/</a:t>
              </a:r>
              <a:r>
                <a:rPr lang="ko-KR" altLang="en-US"/>
                <a:t>년</a:t>
              </a:r>
              <a:r>
                <a:rPr lang="en-US" altLang="ko-KR"/>
                <a:t>)</a:t>
              </a:r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2920970"/>
      </p:ext>
    </p:extLst>
  </p:cSld>
  <p:clrMapOvr>
    <a:masterClrMapping/>
  </p:clrMapOvr>
  <p:transition spd="slow" advClick="0" advTm="6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>
                <a:latin typeface="궁서체" pitchFamily="17" charset="-127"/>
                <a:ea typeface="궁서체" pitchFamily="17" charset="-127"/>
              </a:rPr>
              <a:t>프로그램 실행</a:t>
            </a:r>
            <a:endParaRPr lang="ko-KR" altLang="en-US" sz="5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5E34-A072-4B5C-9DA2-727A756363B4}" type="slidenum">
              <a:rPr lang="ko-KR" altLang="en-US" smtClean="0"/>
              <a:t>7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4218521" y="2731016"/>
            <a:ext cx="3672408" cy="2160000"/>
            <a:chOff x="2339752" y="2564904"/>
            <a:chExt cx="3672408" cy="2160000"/>
          </a:xfrm>
        </p:grpSpPr>
        <p:sp>
          <p:nvSpPr>
            <p:cNvPr id="7" name="달 6">
              <a:hlinkHover r:id="rId2" action="ppaction://program"/>
            </p:cNvPr>
            <p:cNvSpPr/>
            <p:nvPr/>
          </p:nvSpPr>
          <p:spPr>
            <a:xfrm>
              <a:off x="2339752" y="2564904"/>
              <a:ext cx="180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달 7">
              <a:hlinkHover r:id="rId2" action="ppaction://program"/>
            </p:cNvPr>
            <p:cNvSpPr/>
            <p:nvPr/>
          </p:nvSpPr>
          <p:spPr>
            <a:xfrm flipH="1">
              <a:off x="4212160" y="2564904"/>
              <a:ext cx="180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26182640"/>
      </p:ext>
    </p:extLst>
  </p:cSld>
  <p:clrMapOvr>
    <a:masterClrMapping/>
  </p:clrMapOvr>
  <p:transition spd="slow" advClick="0" advTm="60000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36</TotalTime>
  <Words>94</Words>
  <Application>Microsoft Office PowerPoint</Application>
  <PresentationFormat>와이드스크린</PresentationFormat>
  <Paragraphs>46</Paragraphs>
  <Slides>5</Slides>
  <Notes>4</Notes>
  <HiddenSlides>1</HiddenSlides>
  <MMClips>0</MMClips>
  <ScaleCrop>false</ScaleCrop>
  <HeadingPairs>
    <vt:vector size="8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15" baseType="lpstr">
      <vt:lpstr>굴림체</vt:lpstr>
      <vt:lpstr>궁서체</vt:lpstr>
      <vt:lpstr>돋움체</vt:lpstr>
      <vt:lpstr>맑은 고딕</vt:lpstr>
      <vt:lpstr>바탕체</vt:lpstr>
      <vt:lpstr>Calibri</vt:lpstr>
      <vt:lpstr>Calibri Light</vt:lpstr>
      <vt:lpstr>추억</vt:lpstr>
      <vt:lpstr>PowerPoint 프레젠테이션</vt:lpstr>
      <vt:lpstr>이상기후 현상</vt:lpstr>
      <vt:lpstr>폐기물 총 발생량</vt:lpstr>
      <vt:lpstr>PowerPoint 프레젠테이션</vt:lpstr>
      <vt:lpstr>프로그램 실행</vt:lpstr>
      <vt:lpstr>프로그램 실행1</vt:lpstr>
      <vt:lpstr>프로그램 실행2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5</cp:revision>
  <dcterms:created xsi:type="dcterms:W3CDTF">2020-12-13T07:10:56Z</dcterms:created>
  <dcterms:modified xsi:type="dcterms:W3CDTF">2021-02-19T05:48:11Z</dcterms:modified>
</cp:coreProperties>
</file>